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0"/>
  </p:notesMasterIdLst>
  <p:sldIdLst>
    <p:sldId id="337" r:id="rId2"/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20" r:id="rId12"/>
    <p:sldId id="319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29" r:id="rId22"/>
    <p:sldId id="336" r:id="rId23"/>
    <p:sldId id="332" r:id="rId24"/>
    <p:sldId id="330" r:id="rId25"/>
    <p:sldId id="333" r:id="rId26"/>
    <p:sldId id="338" r:id="rId27"/>
    <p:sldId id="335" r:id="rId28"/>
    <p:sldId id="300" r:id="rId2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Liebman" initials="S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148" autoAdjust="0"/>
    <p:restoredTop sz="86541" autoAdjust="0"/>
  </p:normalViewPr>
  <p:slideViewPr>
    <p:cSldViewPr snapToGrid="0">
      <p:cViewPr varScale="1">
        <p:scale>
          <a:sx n="65" d="100"/>
          <a:sy n="65" d="100"/>
        </p:scale>
        <p:origin x="240" y="8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0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ahoma" panose="020B0604030504040204" pitchFamily="34" charset="0"/>
              </a:defRPr>
            </a:lvl1pPr>
          </a:lstStyle>
          <a:p>
            <a:fld id="{EE334AF8-4DBC-4D52-BC39-DA880392D7D5}" type="datetimeFigureOut">
              <a:rPr lang="en-US" smtClean="0"/>
              <a:pPr/>
              <a:t>7/21/20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ahoma" panose="020B0604030504040204" pitchFamily="34" charset="0"/>
              </a:defRPr>
            </a:lvl1pPr>
          </a:lstStyle>
          <a:p>
            <a:fld id="{B1E6DF9A-4138-4CE9-A2AE-AB9413786F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07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lumenlearning.com/wmopen-principlesofmarketing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creativecommons.org/about/cc0" TargetMode="External"/><Relationship Id="rId4" Type="http://schemas.openxmlformats.org/officeDocument/2006/relationships/hyperlink" Target="https://unsplash.com/photos/_3Q3tsJ01nc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imaginecup/7534287902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creativecommons.org/licenses/by/4.0/" TargetMode="Externa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froggenstein/16911480062/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creativecommons.org/licenses/by-nc-nd/4.0/" TargetMode="Externa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froggenstein/16911480062/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creativecommons.org/licenses/by-nc-nd/4.0/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GillSans Light" panose="020B0402020204020204" pitchFamily="34" charset="0"/>
                <a:ea typeface="+mn-ea"/>
                <a:cs typeface="+mn-cs"/>
              </a:rPr>
              <a:t>All text in these slides is taken from  </a:t>
            </a:r>
            <a:r>
              <a:rPr lang="en-US" dirty="0">
                <a:hlinkClick r:id="rId3"/>
              </a:rPr>
              <a:t>https://courses.lumenlearning.com/wmopen-principlesofmarketing/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GillSans Light" panose="020B0402020204020204" pitchFamily="34" charset="0"/>
                <a:ea typeface="+mn-ea"/>
                <a:cs typeface="+mn-cs"/>
              </a:rPr>
              <a:t>, where it is published under one or more open licenses.</a:t>
            </a:r>
            <a:endParaRPr lang="en-US" b="0" dirty="0">
              <a:effectLst/>
              <a:latin typeface="GillSans Light" panose="020B0402020204020204" pitchFamily="34" charset="0"/>
            </a:endParaRP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GillSans Light" panose="020B0402020204020204" pitchFamily="34" charset="0"/>
                <a:ea typeface="+mn-ea"/>
                <a:cs typeface="+mn-cs"/>
              </a:rPr>
              <a:t>All images in these slides are attributed in the notes of the slide on which they appear and licensed as indicated.</a:t>
            </a:r>
          </a:p>
          <a:p>
            <a:endParaRPr lang="en-US" sz="1200" b="0" i="0" u="none" strike="noStrike" kern="1200" dirty="0">
              <a:solidFill>
                <a:schemeClr val="tx1"/>
              </a:solidFill>
              <a:effectLst/>
              <a:latin typeface="GillSans Light" panose="020B0402020204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Cover Image: "Shopping freak." Provided by: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freestocks.org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. Located at: </a:t>
            </a:r>
            <a:r>
              <a:rPr lang="en-US" sz="1200" b="0" i="0" u="sng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  <a:hlinkClick r:id="rId4"/>
              </a:rPr>
              <a:t>https://unsplash.com/photos/_3Q3tsJ01nc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. Content Type: CC Licensed Content, Shared Previously. License: </a:t>
            </a:r>
            <a:r>
              <a:rPr lang="en-US" sz="1200" b="0" i="0" u="sng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  <a:hlinkClick r:id="rId5"/>
              </a:rPr>
              <a:t>CC0: No Rights Reserved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.</a:t>
            </a:r>
            <a:endParaRPr lang="en-US" b="0" dirty="0">
              <a:latin typeface="GillSans Light" panose="020B0402020204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E6DF9A-4138-4CE9-A2AE-AB9413786FF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800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Imagine Cup 2012 - Day 4 Finalist Presentations.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Provided by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: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ImagineCup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.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Located at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: </a:t>
            </a:r>
            <a:r>
              <a:rPr lang="en-US" sz="1200" b="1" i="0" u="sng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  <a:hlinkClick r:id="rId3"/>
              </a:rPr>
              <a:t>https://www.flickr.com/photos/imaginecup/7534287902/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.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License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: 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  <a:hlinkClick r:id="rId4"/>
              </a:rPr>
              <a:t>CC BY: Attribution</a:t>
            </a:r>
            <a:endParaRPr lang="en-US" sz="1200" b="0" i="0" kern="1200" dirty="0">
              <a:solidFill>
                <a:schemeClr val="tx1"/>
              </a:solidFill>
              <a:effectLst/>
              <a:latin typeface="Tahoma" panose="020B0604030504040204" pitchFamily="34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6DF9A-4138-4CE9-A2AE-AB9413786FF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998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Sneaky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Beb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.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Authored by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: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Bitey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 Mad Lady.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Located at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: </a:t>
            </a:r>
            <a:r>
              <a:rPr lang="en-US" sz="1200" b="1" i="0" u="sng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  <a:hlinkClick r:id="rId3"/>
              </a:rPr>
              <a:t>https://www.flickr.com/photos/froggenstein/16911480062/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.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License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: 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  <a:hlinkClick r:id="rId4"/>
              </a:rPr>
              <a:t>CC BY-NC-ND: Attribution-</a:t>
            </a:r>
            <a:r>
              <a:rPr lang="en-US" sz="1200" b="1" i="1" u="sng" kern="1200" dirty="0" err="1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  <a:hlinkClick r:id="rId4"/>
              </a:rPr>
              <a:t>NonCommercial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  <a:hlinkClick r:id="rId4"/>
              </a:rPr>
              <a:t>-</a:t>
            </a:r>
            <a:r>
              <a:rPr lang="en-US" sz="1200" b="1" i="1" u="sng" kern="1200" dirty="0" err="1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  <a:hlinkClick r:id="rId4"/>
              </a:rPr>
              <a:t>NoDerivatives</a:t>
            </a:r>
            <a:endParaRPr lang="en-US" sz="1200" b="0" i="0" kern="1200" dirty="0">
              <a:solidFill>
                <a:schemeClr val="tx1"/>
              </a:solidFill>
              <a:effectLst/>
              <a:latin typeface="Tahoma" panose="020B0604030504040204" pitchFamily="34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6DF9A-4138-4CE9-A2AE-AB9413786FF0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793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Sneaky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Beb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.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Authored by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: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Bitey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 Mad Lady.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Located at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: </a:t>
            </a:r>
            <a:r>
              <a:rPr lang="en-US" sz="1200" b="1" i="0" u="sng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  <a:hlinkClick r:id="rId3"/>
              </a:rPr>
              <a:t>https://www.flickr.com/photos/froggenstein/16911480062/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.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License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: 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  <a:hlinkClick r:id="rId4"/>
              </a:rPr>
              <a:t>CC BY-NC-ND: Attribution-NonCommercial-NoDerivatives</a:t>
            </a:r>
            <a:endParaRPr lang="en-US" sz="1200" b="0" i="0" kern="1200" dirty="0">
              <a:solidFill>
                <a:schemeClr val="tx1"/>
              </a:solidFill>
              <a:effectLst/>
              <a:latin typeface="Tahoma" panose="020B0604030504040204" pitchFamily="34" charset="0"/>
              <a:ea typeface="+mn-ea"/>
              <a:cs typeface="+mn-cs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E6DF9A-4138-4CE9-A2AE-AB9413786FF0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611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cat didn’t have anything to do with the topic.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6DF9A-4138-4CE9-A2AE-AB9413786FF0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3199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Reading: Using and Updating the Marketing Plan.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Provided by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: Lumen Learning.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License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</a:rPr>
              <a:t>: 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+mn-ea"/>
                <a:cs typeface="+mn-cs"/>
                <a:hlinkClick r:id="rId3"/>
              </a:rPr>
              <a:t>CC BY: Attribution</a:t>
            </a:r>
            <a:endParaRPr lang="en-US" sz="1200" b="0" i="0" kern="1200" dirty="0">
              <a:solidFill>
                <a:schemeClr val="tx1"/>
              </a:solidFill>
              <a:effectLst/>
              <a:latin typeface="Tahoma" panose="020B0604030504040204" pitchFamily="34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6DF9A-4138-4CE9-A2AE-AB9413786FF0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851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6DF9A-4138-4CE9-A2AE-AB9413786FF0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462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;p3">
            <a:extLst>
              <a:ext uri="{FF2B5EF4-FFF2-40B4-BE49-F238E27FC236}">
                <a16:creationId xmlns:a16="http://schemas.microsoft.com/office/drawing/2014/main" id="{DB391CD0-B0FF-7C47-AEC7-712743E719D1}"/>
              </a:ext>
            </a:extLst>
          </p:cNvPr>
          <p:cNvSpPr/>
          <p:nvPr/>
        </p:nvSpPr>
        <p:spPr>
          <a:xfrm>
            <a:off x="0" y="552196"/>
            <a:ext cx="12207240" cy="268833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 hasCustomPrompt="1"/>
          </p:nvPr>
        </p:nvSpPr>
        <p:spPr>
          <a:xfrm>
            <a:off x="1519519" y="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1F7FB"/>
              </a:buClr>
              <a:buSzPts val="5500"/>
              <a:buFont typeface="Century Gothic"/>
              <a:buNone/>
              <a:defRPr sz="4125" b="0" i="0" u="none" strike="noStrike" cap="none">
                <a:solidFill>
                  <a:srgbClr val="F1F7F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Course Title</a:t>
            </a:r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 hasCustomPrompt="1"/>
          </p:nvPr>
        </p:nvSpPr>
        <p:spPr>
          <a:xfrm>
            <a:off x="0" y="2661428"/>
            <a:ext cx="12192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F1F7FB"/>
              </a:buClr>
              <a:buSzPts val="2400"/>
              <a:buFont typeface="Arial"/>
              <a:buNone/>
              <a:defRPr sz="1800" b="0" i="0" u="none" strike="noStrike" cap="none">
                <a:solidFill>
                  <a:srgbClr val="F1F7F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r>
              <a:rPr lang="en-US" dirty="0"/>
              <a:t>Module: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412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0" y="537882"/>
            <a:ext cx="12192000" cy="2689412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838200" y="537883"/>
            <a:ext cx="10515600" cy="268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 Gothic"/>
              <a:buNone/>
              <a:defRPr sz="3750" b="0" i="0" u="none" strike="noStrike" cap="none">
                <a:solidFill>
                  <a:schemeClr val="bg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04937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 preserve="1">
  <p:cSld name="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Google Shape;20;p4">
            <a:extLst>
              <a:ext uri="{FF2B5EF4-FFF2-40B4-BE49-F238E27FC236}">
                <a16:creationId xmlns:a16="http://schemas.microsoft.com/office/drawing/2014/main" id="{AAE7BF4A-9551-9C45-B7D9-6E6531C8E0A8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990043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Google Shape;20;p4">
            <a:extLst>
              <a:ext uri="{FF2B5EF4-FFF2-40B4-BE49-F238E27FC236}">
                <a16:creationId xmlns:a16="http://schemas.microsoft.com/office/drawing/2014/main" id="{866938FD-48A8-C945-8F8D-948D6ACBB765}"/>
              </a:ext>
            </a:extLst>
          </p:cNvPr>
          <p:cNvSpPr/>
          <p:nvPr/>
        </p:nvSpPr>
        <p:spPr>
          <a:xfrm rot="5400000">
            <a:off x="-3137554" y="3137552"/>
            <a:ext cx="6858002" cy="582894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30599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Google Shape;20;p4">
            <a:extLst>
              <a:ext uri="{FF2B5EF4-FFF2-40B4-BE49-F238E27FC236}">
                <a16:creationId xmlns:a16="http://schemas.microsoft.com/office/drawing/2014/main" id="{EE238881-7684-6E45-838B-2C5185AA693E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112165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>
            <a:spLocks noGrp="1"/>
          </p:cNvSpPr>
          <p:nvPr>
            <p:ph type="title"/>
          </p:nvPr>
        </p:nvSpPr>
        <p:spPr>
          <a:xfrm rot="5400000">
            <a:off x="7133432" y="1956595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1"/>
          </p:nvPr>
        </p:nvSpPr>
        <p:spPr>
          <a:xfrm rot="5400000">
            <a:off x="1799432" y="-596105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Google Shape;20;p4">
            <a:extLst>
              <a:ext uri="{FF2B5EF4-FFF2-40B4-BE49-F238E27FC236}">
                <a16:creationId xmlns:a16="http://schemas.microsoft.com/office/drawing/2014/main" id="{52CFC662-DA86-E347-B571-4CAF57F1AA26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244058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2475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1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1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1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1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1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1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1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13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257175" marR="0" lvl="0" indent="-228600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1575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514350" marR="0" lvl="1" indent="-214313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771525" marR="0" lvl="2" indent="-200025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028700" marR="0" lvl="3" indent="-192881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013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285875" marR="0" lvl="4" indent="-192881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013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1543050" marR="0" lvl="5" indent="-192881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013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1800225" marR="0" lvl="6" indent="-192881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013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057400" marR="0" lvl="7" indent="-192881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013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2314575" marR="0" lvl="8" indent="-192881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013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257175" marR="0" lvl="0" indent="-228600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1575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514350" marR="0" lvl="1" indent="-214313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771525" marR="0" lvl="2" indent="-200025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028700" marR="0" lvl="3" indent="-192881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013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285875" marR="0" lvl="4" indent="-192881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013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1543050" marR="0" lvl="5" indent="-192881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013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1800225" marR="0" lvl="6" indent="-192881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013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057400" marR="0" lvl="7" indent="-192881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013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2314575" marR="0" lvl="8" indent="-192881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013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38200" y="6356354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675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675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675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675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675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675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675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675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675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339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7FB">
            <a:alpha val="80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4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75222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565150" marR="0" lvl="0" indent="-51435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75000"/>
        <a:buFont typeface="+mj-lt"/>
        <a:buAutoNum type="arabicPeriod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659BA-8935-534E-A490-0FA13A28C8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Principles of Marketing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B14EC0-A1EF-7B4D-AF73-1CCB10B2EB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800" dirty="0"/>
              <a:t>Module 15: Marketing Plan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61473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8. Positioning and Differentiation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What do you want to be known for?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List of competitive advantages, positioning recommendations, and how to convince the market you are different and better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255298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9. Branding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What is the brand you are building?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Brand platform describing the brand: promise, voice, personality, positioning, and strategic recommendations for building the brand</a:t>
            </a:r>
          </a:p>
        </p:txBody>
      </p:sp>
    </p:spTree>
    <p:extLst>
      <p:ext uri="{BB962C8B-B14F-4D97-AF65-F5344CB8AC3E}">
        <p14:creationId xmlns:p14="http://schemas.microsoft.com/office/powerpoint/2010/main" val="3950483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10. Marketing Mix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How will you impact your target market?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This question is addressed by the strategic recommendations around each of the four Ps below</a:t>
            </a:r>
          </a:p>
          <a:p>
            <a:endParaRPr lang="en-US" sz="2100" dirty="0"/>
          </a:p>
        </p:txBody>
      </p:sp>
      <p:pic>
        <p:nvPicPr>
          <p:cNvPr id="8" name="Picture 7" descr="Target market surrounded by the 4 Ps: Product, Price, Promotion, and Place.">
            <a:extLst>
              <a:ext uri="{FF2B5EF4-FFF2-40B4-BE49-F238E27FC236}">
                <a16:creationId xmlns:a16="http://schemas.microsoft.com/office/drawing/2014/main" id="{C12BC180-462E-744F-B700-7D680481B0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555" y="3136433"/>
            <a:ext cx="3863009" cy="3561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455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Marketing Mix: Product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What are you offering to your target market?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Description of the product or service being marketed and recommended improvements to fit the needs of target segments</a:t>
            </a:r>
          </a:p>
          <a:p>
            <a:endParaRPr lang="en-US" sz="2100" dirty="0"/>
          </a:p>
        </p:txBody>
      </p:sp>
      <p:pic>
        <p:nvPicPr>
          <p:cNvPr id="5" name="Picture 4" descr="Target market surrounded by the 4 Ps: Product, Price, Promotion, and Place.">
            <a:extLst>
              <a:ext uri="{FF2B5EF4-FFF2-40B4-BE49-F238E27FC236}">
                <a16:creationId xmlns:a16="http://schemas.microsoft.com/office/drawing/2014/main" id="{2DFA82DD-FD72-1241-A954-27F2EE8EA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555" y="3136433"/>
            <a:ext cx="3863009" cy="3561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200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Marketing Mix: Pricing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How are you pricing the offering?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Recommendations on pricing strategy and why this approach makes sense</a:t>
            </a:r>
          </a:p>
          <a:p>
            <a:endParaRPr lang="en-US" sz="2100" dirty="0"/>
          </a:p>
        </p:txBody>
      </p:sp>
      <p:pic>
        <p:nvPicPr>
          <p:cNvPr id="5" name="Picture 4" descr="Target market surrounded by the 4 Ps: Product, Price, Promotion, and Place.">
            <a:extLst>
              <a:ext uri="{FF2B5EF4-FFF2-40B4-BE49-F238E27FC236}">
                <a16:creationId xmlns:a16="http://schemas.microsoft.com/office/drawing/2014/main" id="{F6868F33-E883-9B49-8AD5-FD1D72BDC3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555" y="3136433"/>
            <a:ext cx="3863009" cy="3561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859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Marketing Mix: Place – Distribution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838200" y="1550504"/>
            <a:ext cx="10515600" cy="4626459"/>
          </a:xfrm>
        </p:spPr>
        <p:txBody>
          <a:bodyPr/>
          <a:lstStyle/>
          <a:p>
            <a:pPr marL="28575" indent="0">
              <a:buNone/>
            </a:pPr>
            <a:r>
              <a:rPr lang="en-US" sz="2100" dirty="0"/>
              <a:t>How are you distributing the offering?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Recommendations on distribution strategy and channel partners to improve the availability of your offering, and explanations of why this approach makes sense</a:t>
            </a:r>
          </a:p>
          <a:p>
            <a:endParaRPr lang="en-US" sz="2100" dirty="0"/>
          </a:p>
        </p:txBody>
      </p:sp>
      <p:pic>
        <p:nvPicPr>
          <p:cNvPr id="5" name="Picture 4" descr="Target market surrounded by the 4 Ps: Product, Price, Promotion, and Place.">
            <a:extLst>
              <a:ext uri="{FF2B5EF4-FFF2-40B4-BE49-F238E27FC236}">
                <a16:creationId xmlns:a16="http://schemas.microsoft.com/office/drawing/2014/main" id="{8E0B0875-67D0-5A46-BA68-054B1BBAD1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555" y="3136433"/>
            <a:ext cx="3863009" cy="3561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9456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Marketing Mix: Promotion – IMC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838200" y="1490870"/>
            <a:ext cx="10515600" cy="4686093"/>
          </a:xfrm>
        </p:spPr>
        <p:txBody>
          <a:bodyPr/>
          <a:lstStyle/>
          <a:p>
            <a:pPr marL="28575" indent="0">
              <a:buNone/>
            </a:pPr>
            <a:r>
              <a:rPr lang="en-US" sz="2100" dirty="0"/>
              <a:t>What marketing campaign(s) are you running?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Overview of marketing strategy, objectives, messaging, and tactical approach for marketing campaign(s) to reach your target audiences</a:t>
            </a:r>
          </a:p>
          <a:p>
            <a:endParaRPr lang="en-US" sz="2100" dirty="0"/>
          </a:p>
        </p:txBody>
      </p:sp>
      <p:pic>
        <p:nvPicPr>
          <p:cNvPr id="5" name="Picture 4" descr="Target market surrounded by the 4 Ps: Product, Price, Promotion, and Place.">
            <a:extLst>
              <a:ext uri="{FF2B5EF4-FFF2-40B4-BE49-F238E27FC236}">
                <a16:creationId xmlns:a16="http://schemas.microsoft.com/office/drawing/2014/main" id="{93CB1237-33F7-B64F-B641-2BBC0E88E9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555" y="3136433"/>
            <a:ext cx="3863009" cy="3561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675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11. Measurement and KPIs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How will you measure the impact you’re making?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Identification of key performance indicators (KPIs) and other metrics to monitor effectiveness of marketing campaign activities and provide clues about when to adjust course.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7507552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12. 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How much will this cost?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List of resources required to execute the marketing plan, how much they will cost, and how to stay within the allocated budget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1867829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13. Action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What will it take to make this happen?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A detailed, step-by-step plan about what needs to happen, when, and who’s responsible for each step to execute the marketing campaign.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573957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a Marketing Plan</a:t>
            </a:r>
          </a:p>
        </p:txBody>
      </p:sp>
      <p:pic>
        <p:nvPicPr>
          <p:cNvPr id="5122" name="Picture 2" descr="A man beneath a cartoon light bulb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02" r="2540"/>
          <a:stretch/>
        </p:blipFill>
        <p:spPr bwMode="auto">
          <a:xfrm>
            <a:off x="2802150" y="1690692"/>
            <a:ext cx="6587700" cy="4944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9345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14. Risk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What are the risks of this approach?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Discussion of any significant risks or threats associated with this plan and contingency plans for addressing them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9736839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Advice for Presenting the </a:t>
            </a:r>
            <a:br>
              <a:rPr lang="en-US" sz="3300" dirty="0"/>
            </a:br>
            <a:r>
              <a:rPr lang="en-US" sz="3300" dirty="0"/>
              <a:t>Marketing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Consider your audience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Power-point, google sites, or </a:t>
            </a:r>
            <a:r>
              <a:rPr lang="en-US" sz="2100" dirty="0" err="1"/>
              <a:t>prezi</a:t>
            </a:r>
            <a:r>
              <a:rPr lang="en-US" sz="2100" dirty="0"/>
              <a:t> may be effective tools</a:t>
            </a:r>
          </a:p>
          <a:p>
            <a:pPr marL="28575" indent="0">
              <a:buNone/>
            </a:pPr>
            <a:endParaRPr lang="en-US" sz="2100" dirty="0"/>
          </a:p>
          <a:p>
            <a:endParaRPr lang="en-US" sz="2100" dirty="0"/>
          </a:p>
          <a:p>
            <a:endParaRPr lang="en-US" sz="2100" dirty="0"/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631112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A7EAC-CA5F-9542-B73B-A4F45E769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PowerPoint Tips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10F89D-F17A-7A42-A226-7C85AC27B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858435" cy="4351338"/>
          </a:xfrm>
        </p:spPr>
        <p:txBody>
          <a:bodyPr/>
          <a:lstStyle/>
          <a:p>
            <a:r>
              <a:rPr lang="en-US" sz="2100" dirty="0"/>
              <a:t>Don’t choose a font that is too small</a:t>
            </a:r>
          </a:p>
          <a:p>
            <a:r>
              <a:rPr lang="en-US" sz="2100" dirty="0"/>
              <a:t>Don’t put too many works on a slide</a:t>
            </a:r>
          </a:p>
          <a:p>
            <a:r>
              <a:rPr lang="en-US" sz="2100" dirty="0"/>
              <a:t>Watch out for spelling errors</a:t>
            </a:r>
          </a:p>
          <a:p>
            <a:r>
              <a:rPr lang="en-US" sz="2100" dirty="0"/>
              <a:t>Don’t choose distracting colors that make it hard to read the information</a:t>
            </a:r>
          </a:p>
          <a:p>
            <a:r>
              <a:rPr lang="en-US" sz="2100" dirty="0"/>
              <a:t>Make sure to select images that clearly align with content</a:t>
            </a:r>
          </a:p>
        </p:txBody>
      </p:sp>
      <p:pic>
        <p:nvPicPr>
          <p:cNvPr id="7" name="Picture 2" descr="Close-up of a wide-eyed, adorable cat with prominent whiskers and large ears.">
            <a:extLst>
              <a:ext uri="{FF2B5EF4-FFF2-40B4-BE49-F238E27FC236}">
                <a16:creationId xmlns:a16="http://schemas.microsoft.com/office/drawing/2014/main" id="{91A0C8FE-6A88-7A4D-8991-FFC83495FF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0726" y="1825625"/>
            <a:ext cx="4123024" cy="4180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5392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Practice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What rule of effective power-point presentations did the last slide break?</a:t>
            </a:r>
          </a:p>
        </p:txBody>
      </p:sp>
    </p:spTree>
    <p:extLst>
      <p:ext uri="{BB962C8B-B14F-4D97-AF65-F5344CB8AC3E}">
        <p14:creationId xmlns:p14="http://schemas.microsoft.com/office/powerpoint/2010/main" val="11011773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Prepare for your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100" dirty="0"/>
              <a:t>Practice! Take what you’ve learned about SWOT and do a SWOT analysis of your presentation</a:t>
            </a:r>
          </a:p>
          <a:p>
            <a:r>
              <a:rPr lang="en-US" sz="2100" dirty="0"/>
              <a:t>Be confident. You’re the person who knows the most about your plan</a:t>
            </a:r>
          </a:p>
          <a:p>
            <a:r>
              <a:rPr lang="en-US" sz="2100" dirty="0"/>
              <a:t>Ask a friend or family member to watch you present. Request that they be honest with you and give constructive criticism</a:t>
            </a:r>
          </a:p>
          <a:p>
            <a:r>
              <a:rPr lang="en-US" sz="2100" dirty="0"/>
              <a:t>Talk to your audience, not to the screen. Your audience can read the slides, so use your voice to explain more of the details</a:t>
            </a:r>
          </a:p>
        </p:txBody>
      </p:sp>
    </p:spTree>
    <p:extLst>
      <p:ext uri="{BB962C8B-B14F-4D97-AF65-F5344CB8AC3E}">
        <p14:creationId xmlns:p14="http://schemas.microsoft.com/office/powerpoint/2010/main" val="33322987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A Good Business Presentation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100" dirty="0"/>
              <a:t>Should drive action</a:t>
            </a:r>
          </a:p>
          <a:p>
            <a:r>
              <a:rPr lang="en-US" sz="2100" dirty="0"/>
              <a:t>Is short and focused</a:t>
            </a:r>
          </a:p>
          <a:p>
            <a:r>
              <a:rPr lang="en-US" sz="2100" dirty="0"/>
              <a:t>Begins with recommendations and supports them</a:t>
            </a:r>
          </a:p>
          <a:p>
            <a:r>
              <a:rPr lang="en-US" sz="2100" dirty="0"/>
              <a:t>Is an opportunity to learn and collaborate</a:t>
            </a:r>
          </a:p>
        </p:txBody>
      </p:sp>
    </p:spTree>
    <p:extLst>
      <p:ext uri="{BB962C8B-B14F-4D97-AF65-F5344CB8AC3E}">
        <p14:creationId xmlns:p14="http://schemas.microsoft.com/office/powerpoint/2010/main" val="39435213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Implementing the Marketing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6436659" cy="4351338"/>
          </a:xfrm>
        </p:spPr>
        <p:txBody>
          <a:bodyPr/>
          <a:lstStyle/>
          <a:p>
            <a:pPr marL="28575" indent="0">
              <a:buNone/>
            </a:pPr>
            <a:r>
              <a:rPr lang="en-US" sz="2100" dirty="0"/>
              <a:t>The marketing plan should aid communication within the marketing function and other functions to check for alignment and ensure the action plan is clear</a:t>
            </a:r>
          </a:p>
          <a:p>
            <a:endParaRPr lang="en-US" sz="2100" dirty="0"/>
          </a:p>
        </p:txBody>
      </p:sp>
      <p:pic>
        <p:nvPicPr>
          <p:cNvPr id="5" name="Picture 4" descr="The Market Planning Process: vertical Flowchart with 7 layers. From top, Layer 1 “Corporate Mission” points to Layer 2 “Situational Analysis,” points Layer 3 “Internal Factors: Strengths &amp; Weaknesses” and “External Factors: Opportunities &amp; Threats,” points to Layer 4 “Corporate Strategy: Objectives &amp; Tactics.” Layers 2-4 are connected with gray lines, as one sub-unit. This points to Layer 5 “Marketing Strategy: Objectives &amp; Tactics,” to Layer 6, a graphic showing “Target Market” as the central piece of the 4 Ps surrounding it: Product, Price, Promotion, Place. The final layer is “Implementation &amp; Evaluation.” Layers 5-7 are connected with gray lines, as a second sub-unit.">
            <a:extLst>
              <a:ext uri="{FF2B5EF4-FFF2-40B4-BE49-F238E27FC236}">
                <a16:creationId xmlns:a16="http://schemas.microsoft.com/office/drawing/2014/main" id="{E9141573-3CFC-5E4D-BFEB-9AAAF2F265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0433" y="182564"/>
            <a:ext cx="4411567" cy="6492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1155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Adjusting the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100" dirty="0"/>
              <a:t>As soon as the first activity identified in the plan is executed, the marketing plan begins to be outdated</a:t>
            </a:r>
          </a:p>
          <a:p>
            <a:r>
              <a:rPr lang="en-US" sz="2100" dirty="0"/>
              <a:t>Each action will generate new market data about what works that should shape the rest of the plan and its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1972095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Quick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100" dirty="0"/>
              <a:t>What are the key elements of the marketing plan</a:t>
            </a:r>
          </a:p>
          <a:p>
            <a:r>
              <a:rPr lang="en-US" sz="2100" dirty="0"/>
              <a:t>How can marketing plans be presented most effectively?</a:t>
            </a:r>
          </a:p>
          <a:p>
            <a:r>
              <a:rPr lang="en-US" sz="2100" dirty="0"/>
              <a:t>How is the marketing plan used by marketing teams and the overall organization?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790271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1. 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What is this plan about?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Summary of key points from the marketing plan and what it will accomplish</a:t>
            </a:r>
          </a:p>
          <a:p>
            <a:pPr marL="28575" indent="0">
              <a:buNone/>
            </a:pPr>
            <a:r>
              <a:rPr lang="en-US" sz="2100" dirty="0"/>
              <a:t>An at-a-glance overview for a manager who may not have time to look over the whole thing</a:t>
            </a:r>
          </a:p>
          <a:p>
            <a:endParaRPr lang="en-US" sz="2100" dirty="0"/>
          </a:p>
          <a:p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Note: This may be the most important part. It can often be wise to write it last, but not at the last minute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481551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2. Company 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What organization are you marketing?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Basic information about the organization, its offerings, and competitive set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696755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3. Market Segmentation and Targeting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Who is your target audience?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Description of the market for the product or service in question, segments in this market, and targeting strategy the marketing plan will address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430087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4. Situation and Company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What is your strategy, and why is it the right approach?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SWOT analysis of the external marketing environment and the internal company environment, and marketing goals aligned with the company mission and objectives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331892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5. Ethics and Social Responsibility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How will you demonstrate good corporate citizenship?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Recommendations for how to address any issues around ethics, social responsibility, and sustainability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214238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6. Marketing Information and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What information do you need to be successful, and how will you get it?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Discussion of key questions that need to be answered, the information needed, and recommendations for how marketing research can provide answers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586172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/>
              <a:t>7. Customer Decision-Making 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" indent="0">
              <a:buNone/>
            </a:pPr>
            <a:r>
              <a:rPr lang="en-US" sz="2100" dirty="0"/>
              <a:t>Who is your target customer, and what influences their buying decisions?</a:t>
            </a:r>
          </a:p>
          <a:p>
            <a:pPr marL="28575" indent="0">
              <a:buNone/>
            </a:pPr>
            <a:endParaRPr lang="en-US" sz="2100" dirty="0"/>
          </a:p>
          <a:p>
            <a:pPr marL="28575" indent="0">
              <a:buNone/>
            </a:pPr>
            <a:r>
              <a:rPr lang="en-US" sz="2100" dirty="0"/>
              <a:t>Profile of the primary buyer(s) targeted in the marketing plan and factors that impact their choices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309942146"/>
      </p:ext>
    </p:extLst>
  </p:cSld>
  <p:clrMapOvr>
    <a:masterClrMapping/>
  </p:clrMapOvr>
</p:sld>
</file>

<file path=ppt/theme/theme1.xml><?xml version="1.0" encoding="utf-8"?>
<a:theme xmlns:a="http://schemas.openxmlformats.org/drawingml/2006/main" name="marketing">
  <a:themeElements>
    <a:clrScheme name="Blue Warm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keting" id="{4F637C6D-1591-2F48-982C-BF042D1A9B6F}" vid="{2D10DAE7-C26F-6247-AFB5-CFF9FFBE0B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marketing</Template>
  <TotalTime>3420</TotalTime>
  <Words>1185</Words>
  <Application>Microsoft Macintosh PowerPoint</Application>
  <PresentationFormat>Widescreen</PresentationFormat>
  <Paragraphs>128</Paragraphs>
  <Slides>28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Century Gothic</vt:lpstr>
      <vt:lpstr>GillSans Light</vt:lpstr>
      <vt:lpstr>Tahoma</vt:lpstr>
      <vt:lpstr>marketing</vt:lpstr>
      <vt:lpstr>Principles of Marketing</vt:lpstr>
      <vt:lpstr>Elements of a Marketing Plan</vt:lpstr>
      <vt:lpstr>1. Executive Summary</vt:lpstr>
      <vt:lpstr>2. Company Profile</vt:lpstr>
      <vt:lpstr>3. Market Segmentation and Targeting</vt:lpstr>
      <vt:lpstr>4. Situation and Company Analysis</vt:lpstr>
      <vt:lpstr>5. Ethics and Social Responsibility</vt:lpstr>
      <vt:lpstr>6. Marketing Information and Research</vt:lpstr>
      <vt:lpstr>7. Customer Decision-Making Profile</vt:lpstr>
      <vt:lpstr>8. Positioning and Differentiation</vt:lpstr>
      <vt:lpstr>9. Branding</vt:lpstr>
      <vt:lpstr>10. Marketing Mix</vt:lpstr>
      <vt:lpstr>Marketing Mix: Product Strategy</vt:lpstr>
      <vt:lpstr>Marketing Mix: Pricing Strategy</vt:lpstr>
      <vt:lpstr>Marketing Mix: Place – Distribution Strategy</vt:lpstr>
      <vt:lpstr>Marketing Mix: Promotion – IMC Strategy</vt:lpstr>
      <vt:lpstr>11. Measurement and KPIs</vt:lpstr>
      <vt:lpstr>12. Budget</vt:lpstr>
      <vt:lpstr>13. Action Plan</vt:lpstr>
      <vt:lpstr>14. Risk Factors</vt:lpstr>
      <vt:lpstr>Advice for Presenting the  Marketing Plan</vt:lpstr>
      <vt:lpstr>PowerPoint Tips</vt:lpstr>
      <vt:lpstr>Practice Question</vt:lpstr>
      <vt:lpstr>Prepare for your Presentation</vt:lpstr>
      <vt:lpstr>A Good Business Presentation </vt:lpstr>
      <vt:lpstr>Implementing the Marketing Plan</vt:lpstr>
      <vt:lpstr>Adjusting the Plan</vt:lpstr>
      <vt:lpstr>Quick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Liebman</dc:creator>
  <cp:lastModifiedBy>anika@lumenlearning.com</cp:lastModifiedBy>
  <cp:revision>192</cp:revision>
  <dcterms:created xsi:type="dcterms:W3CDTF">2017-01-24T14:54:50Z</dcterms:created>
  <dcterms:modified xsi:type="dcterms:W3CDTF">2020-07-21T22:43:46Z</dcterms:modified>
</cp:coreProperties>
</file>