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333" r:id="rId2"/>
    <p:sldId id="310" r:id="rId3"/>
    <p:sldId id="311" r:id="rId4"/>
    <p:sldId id="313" r:id="rId5"/>
    <p:sldId id="314" r:id="rId6"/>
    <p:sldId id="312" r:id="rId7"/>
    <p:sldId id="315" r:id="rId8"/>
    <p:sldId id="316" r:id="rId9"/>
    <p:sldId id="317" r:id="rId10"/>
    <p:sldId id="318" r:id="rId11"/>
    <p:sldId id="319" r:id="rId12"/>
    <p:sldId id="320" r:id="rId13"/>
    <p:sldId id="321" r:id="rId14"/>
    <p:sldId id="322" r:id="rId15"/>
    <p:sldId id="323" r:id="rId16"/>
    <p:sldId id="324" r:id="rId17"/>
    <p:sldId id="325" r:id="rId18"/>
    <p:sldId id="327" r:id="rId19"/>
    <p:sldId id="328" r:id="rId20"/>
    <p:sldId id="326" r:id="rId21"/>
    <p:sldId id="329" r:id="rId22"/>
    <p:sldId id="330" r:id="rId23"/>
    <p:sldId id="331" r:id="rId24"/>
    <p:sldId id="332" r:id="rId25"/>
    <p:sldId id="309" r:id="rId26"/>
    <p:sldId id="30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70" autoAdjust="0"/>
    <p:restoredTop sz="86526" autoAdjust="0"/>
  </p:normalViewPr>
  <p:slideViewPr>
    <p:cSldViewPr snapToGrid="0">
      <p:cViewPr varScale="1">
        <p:scale>
          <a:sx n="95" d="100"/>
          <a:sy n="95" d="100"/>
        </p:scale>
        <p:origin x="648"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urses.candelalearning.com/principlesmktg1x2kscope/chapter/the-global-marketing-environment-demographic-factor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ranoush/2113881040/"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WTO_map_2005en.png#/media/File:WTO_map_2005en.pn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File:Fairtrade.p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bettytsang/323117658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urses.candelalearning.com/principlesmktg1x2kscope/chapter/the-global-marketing-environment-natural-resources-and-infrastructur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33284937@N04/750767904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urses.candelalearning.com/principlesmktg1x2kscope/chapter/13-3-global-marketing-mix/"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urses.candelalearning.com/principlesmktg1x2kscope/chapter/global-marketing-mix-place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381209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The Global Marketing Environment: Demographic Factors.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Lumen Learning.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https://courses.candelalearning.com/principlesmktg1x2kscope/chapter/the-global-marketing-environment-demographic-factors/</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kern="1200" dirty="0">
              <a:solidFill>
                <a:schemeClr val="tx1"/>
              </a:solidFill>
              <a:effectLst/>
              <a:latin typeface="Tahoma" panose="020B0604030504040204" pitchFamily="34" charset="0"/>
              <a:ea typeface="+mn-ea"/>
              <a:cs typeface="+mn-cs"/>
            </a:endParaRP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147895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Fixing my hijab.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rana </a:t>
            </a:r>
            <a:r>
              <a:rPr lang="en-US" sz="1200" b="0" i="0" kern="1200" dirty="0" err="1">
                <a:solidFill>
                  <a:schemeClr val="tx1"/>
                </a:solidFill>
                <a:effectLst/>
                <a:latin typeface="Tahoma" panose="020B0604030504040204" pitchFamily="34" charset="0"/>
                <a:ea typeface="+mn-ea"/>
                <a:cs typeface="+mn-cs"/>
              </a:rPr>
              <a:t>ossama</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https://www.flickr.com/photos/ranoush/2113881040/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16898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Screenshot ASEAN Member Countries.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327980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WTO Map.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Wikimedia.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https://commons.wikimedia.org/wiki/File:WTO_map_2005en.png#/media/File:WTO_map_2005en.png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426919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Fair Trade Mark.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https://en.wikipedia.org/wiki/File:Fairtrade.png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0" i="1" kern="1200" dirty="0">
                <a:solidFill>
                  <a:schemeClr val="tx1"/>
                </a:solidFill>
                <a:effectLst/>
                <a:latin typeface="Tahoma" panose="020B0604030504040204" pitchFamily="34" charset="0"/>
                <a:ea typeface="+mn-ea"/>
                <a:cs typeface="+mn-cs"/>
              </a:rPr>
              <a:t>All Rights Reserved</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Qualifies as fair use under U.S. copyright law</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49582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Standardization</a:t>
            </a:r>
            <a:r>
              <a:rPr lang="en-US" baseline="0" dirty="0"/>
              <a:t> provides economies of scale and efficiency. But the marketing mix needs to be adapted to different customer segments around the world. </a:t>
            </a:r>
            <a:r>
              <a:rPr lang="en-US" baseline="0" dirty="0" err="1"/>
              <a:t>L’oreal</a:t>
            </a:r>
            <a:r>
              <a:rPr lang="en-US" baseline="0" dirty="0"/>
              <a:t> sells beauty, but how women from different cultures define beauty affects the products and marketing mix in each culture.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128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111146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How Did These Hipsters Get Here?.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Betty Tsang.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https://www.flickr.com/photos/bettytsang/3231176585/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170569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BY-SA: Attribution-</a:t>
            </a:r>
            <a:r>
              <a:rPr lang="en-US" sz="1200" b="1" i="1" u="sng" kern="1200" dirty="0" err="1">
                <a:solidFill>
                  <a:schemeClr val="tx1"/>
                </a:solidFill>
                <a:effectLst/>
                <a:latin typeface="Tahoma" panose="020B0604030504040204" pitchFamily="34" charset="0"/>
                <a:ea typeface="+mn-ea"/>
                <a:cs typeface="+mn-cs"/>
                <a:hlinkClick r:id="rId3"/>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149159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309466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Industrialized</a:t>
            </a:r>
            <a:r>
              <a:rPr lang="en-US" baseline="0" dirty="0"/>
              <a:t> nations have wealth. Developing nations have rapid growth and less market saturation. Less developed nations can sometimes benefit greatly from being brought into the world economy and they often have large populations. </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380415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The Global Marketing Environment: Natural Resources and Infrastructure.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https://courses.candelalearning.com/principlesmktg1x2kscope/chapter/the-global-marketing-environment-natural-resources-and-infrastructure/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362705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Acceleration!.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Nikos </a:t>
            </a:r>
            <a:r>
              <a:rPr lang="en-US" sz="1200" b="0" i="0" kern="1200" dirty="0" err="1">
                <a:solidFill>
                  <a:schemeClr val="tx1"/>
                </a:solidFill>
                <a:effectLst/>
                <a:latin typeface="Tahoma" panose="020B0604030504040204" pitchFamily="34" charset="0"/>
                <a:ea typeface="+mn-ea"/>
                <a:cs typeface="+mn-cs"/>
              </a:rPr>
              <a:t>Koutoulas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https://www.flickr.com/photos/33284937@N04/7507679046/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364020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Global Marketing Mix.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https://courses.candelalearning.com/principlesmktg1x2kscope/chapter/13-3-global-marketing-mix/</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158709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Global Marketing Mix: Placement.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https://courses.candelalearning.com/principlesmktg1x2kscope/chapter/global-marketing-mix-placement/</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3255752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309659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91622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2052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7440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1559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6445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34656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47484790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F2E2-A8BD-4B45-82F4-F4F8AC74830C}"/>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DFFAB215-3383-7643-A519-2CDCE2C960B9}"/>
              </a:ext>
            </a:extLst>
          </p:cNvPr>
          <p:cNvSpPr>
            <a:spLocks noGrp="1"/>
          </p:cNvSpPr>
          <p:nvPr>
            <p:ph type="subTitle" idx="1"/>
          </p:nvPr>
        </p:nvSpPr>
        <p:spPr/>
        <p:txBody>
          <a:bodyPr/>
          <a:lstStyle/>
          <a:p>
            <a:r>
              <a:rPr lang="en-US" sz="1800" dirty="0"/>
              <a:t>Module 14: Marketing Globally</a:t>
            </a:r>
          </a:p>
          <a:p>
            <a:endParaRPr lang="en-US" sz="1800" dirty="0"/>
          </a:p>
        </p:txBody>
      </p:sp>
    </p:spTree>
    <p:extLst>
      <p:ext uri="{BB962C8B-B14F-4D97-AF65-F5344CB8AC3E}">
        <p14:creationId xmlns:p14="http://schemas.microsoft.com/office/powerpoint/2010/main" val="422092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Standardization </a:t>
            </a:r>
          </a:p>
        </p:txBody>
      </p:sp>
      <p:sp>
        <p:nvSpPr>
          <p:cNvPr id="3" name="Content Placeholder 2"/>
          <p:cNvSpPr>
            <a:spLocks noGrp="1"/>
          </p:cNvSpPr>
          <p:nvPr>
            <p:ph type="body" idx="1"/>
          </p:nvPr>
        </p:nvSpPr>
        <p:spPr/>
        <p:txBody>
          <a:bodyPr/>
          <a:lstStyle/>
          <a:p>
            <a:r>
              <a:rPr lang="en-US" sz="2100" dirty="0"/>
              <a:t>Offer the optimal combination of price, quality, and reliability with products that are identical in design and function throughout the world</a:t>
            </a:r>
          </a:p>
          <a:p>
            <a:r>
              <a:rPr lang="en-US" sz="2100" dirty="0"/>
              <a:t>Standardization can translate into lower operating costs and economies of scale in product development and marketing</a:t>
            </a:r>
          </a:p>
          <a:p>
            <a:r>
              <a:rPr lang="en-US" sz="2100" dirty="0"/>
              <a:t>The ability to develop and invest in a unified brand and/or company identity throughout the world</a:t>
            </a:r>
          </a:p>
          <a:p>
            <a:r>
              <a:rPr lang="en-US" sz="2100" dirty="0"/>
              <a:t>Companies manage a smaller total number of brands</a:t>
            </a:r>
          </a:p>
          <a:p>
            <a:endParaRPr lang="en-US" sz="2100" dirty="0"/>
          </a:p>
          <a:p>
            <a:endParaRPr lang="en-US" sz="2100" dirty="0"/>
          </a:p>
        </p:txBody>
      </p:sp>
    </p:spTree>
    <p:extLst>
      <p:ext uri="{BB962C8B-B14F-4D97-AF65-F5344CB8AC3E}">
        <p14:creationId xmlns:p14="http://schemas.microsoft.com/office/powerpoint/2010/main" val="149897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Localization</a:t>
            </a:r>
          </a:p>
        </p:txBody>
      </p:sp>
      <p:sp>
        <p:nvSpPr>
          <p:cNvPr id="3" name="Content Placeholder 2"/>
          <p:cNvSpPr>
            <a:spLocks noGrp="1"/>
          </p:cNvSpPr>
          <p:nvPr>
            <p:ph type="body" idx="1"/>
          </p:nvPr>
        </p:nvSpPr>
        <p:spPr/>
        <p:txBody>
          <a:bodyPr/>
          <a:lstStyle/>
          <a:p>
            <a:r>
              <a:rPr lang="en-US" sz="2100" dirty="0"/>
              <a:t>Localization may involve: </a:t>
            </a:r>
          </a:p>
          <a:p>
            <a:r>
              <a:rPr lang="en-US" sz="2100" dirty="0"/>
              <a:t>altering existing products to fit the needs of the local target market</a:t>
            </a:r>
          </a:p>
          <a:p>
            <a:r>
              <a:rPr lang="en-US" sz="2100" dirty="0"/>
              <a:t>creating completely new products to fit the needs of the local target market</a:t>
            </a:r>
          </a:p>
          <a:p>
            <a:r>
              <a:rPr lang="en-US" sz="2100" dirty="0"/>
              <a:t>Increases the cost and complexity but results in products and marketing strategy that are a better fit for local market needs and ultimately a greater sales success</a:t>
            </a:r>
          </a:p>
        </p:txBody>
      </p:sp>
    </p:spTree>
    <p:extLst>
      <p:ext uri="{BB962C8B-B14F-4D97-AF65-F5344CB8AC3E}">
        <p14:creationId xmlns:p14="http://schemas.microsoft.com/office/powerpoint/2010/main" val="41769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Additional Elements of </a:t>
            </a:r>
            <a:br>
              <a:rPr lang="en-US" sz="3300" dirty="0"/>
            </a:br>
            <a:r>
              <a:rPr lang="en-US" sz="3300" dirty="0"/>
              <a:t>Global Segmentation</a:t>
            </a:r>
          </a:p>
        </p:txBody>
      </p:sp>
      <p:sp>
        <p:nvSpPr>
          <p:cNvPr id="3" name="Content Placeholder 2"/>
          <p:cNvSpPr>
            <a:spLocks noGrp="1"/>
          </p:cNvSpPr>
          <p:nvPr>
            <p:ph type="body" idx="1"/>
          </p:nvPr>
        </p:nvSpPr>
        <p:spPr/>
        <p:txBody>
          <a:bodyPr/>
          <a:lstStyle/>
          <a:p>
            <a:r>
              <a:rPr lang="en-US" sz="2100" dirty="0"/>
              <a:t>Culture: The interplay between language, religion, education, values, identity, history, and traditions</a:t>
            </a:r>
          </a:p>
          <a:p>
            <a:r>
              <a:rPr lang="en-US" sz="2100" dirty="0"/>
              <a:t>Economic status: Stage of economic development, wealthy vs. poor nations, employment, GDP </a:t>
            </a:r>
          </a:p>
          <a:p>
            <a:r>
              <a:rPr lang="en-US" sz="2100" dirty="0"/>
              <a:t>Social environment: Conditions and operational stability for business, government, politics, the legal system, health care, education, and other societal support structures </a:t>
            </a:r>
          </a:p>
          <a:p>
            <a:endParaRPr lang="en-US" sz="2100" dirty="0"/>
          </a:p>
        </p:txBody>
      </p:sp>
    </p:spTree>
    <p:extLst>
      <p:ext uri="{BB962C8B-B14F-4D97-AF65-F5344CB8AC3E}">
        <p14:creationId xmlns:p14="http://schemas.microsoft.com/office/powerpoint/2010/main" val="325247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Global Targeting Decisions </a:t>
            </a:r>
            <a:br>
              <a:rPr lang="en-US" sz="3300" dirty="0"/>
            </a:br>
            <a:r>
              <a:rPr lang="en-US" sz="3300" dirty="0"/>
              <a:t>Should Consider</a:t>
            </a:r>
          </a:p>
        </p:txBody>
      </p:sp>
      <p:sp>
        <p:nvSpPr>
          <p:cNvPr id="3" name="Content Placeholder 2"/>
          <p:cNvSpPr>
            <a:spLocks noGrp="1"/>
          </p:cNvSpPr>
          <p:nvPr>
            <p:ph type="body" idx="1"/>
          </p:nvPr>
        </p:nvSpPr>
        <p:spPr/>
        <p:txBody>
          <a:bodyPr/>
          <a:lstStyle/>
          <a:p>
            <a:r>
              <a:rPr lang="en-US" sz="2100" dirty="0"/>
              <a:t>Market size and growth potential</a:t>
            </a:r>
          </a:p>
          <a:p>
            <a:r>
              <a:rPr lang="en-US" sz="2100" dirty="0"/>
              <a:t>Competition</a:t>
            </a:r>
          </a:p>
          <a:p>
            <a:r>
              <a:rPr lang="en-US" sz="2100" dirty="0"/>
              <a:t>Compatibility</a:t>
            </a:r>
          </a:p>
        </p:txBody>
      </p:sp>
    </p:spTree>
    <p:extLst>
      <p:ext uri="{BB962C8B-B14F-4D97-AF65-F5344CB8AC3E}">
        <p14:creationId xmlns:p14="http://schemas.microsoft.com/office/powerpoint/2010/main" val="361033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Language in Global Promotions</a:t>
            </a:r>
          </a:p>
        </p:txBody>
      </p:sp>
      <p:sp>
        <p:nvSpPr>
          <p:cNvPr id="3" name="Content Placeholder 2"/>
          <p:cNvSpPr>
            <a:spLocks noGrp="1"/>
          </p:cNvSpPr>
          <p:nvPr>
            <p:ph type="body" idx="1"/>
          </p:nvPr>
        </p:nvSpPr>
        <p:spPr>
          <a:xfrm>
            <a:off x="838200" y="1825625"/>
            <a:ext cx="6060141" cy="4351338"/>
          </a:xfrm>
        </p:spPr>
        <p:txBody>
          <a:bodyPr/>
          <a:lstStyle/>
          <a:p>
            <a:r>
              <a:rPr lang="en-US" sz="2100" dirty="0"/>
              <a:t>There are nearly 3,000 languages in the world</a:t>
            </a:r>
          </a:p>
          <a:p>
            <a:r>
              <a:rPr lang="en-US" sz="2100" dirty="0"/>
              <a:t>Even countries that use the same language have words with different meanings</a:t>
            </a:r>
          </a:p>
          <a:p>
            <a:r>
              <a:rPr lang="en-US" sz="2100" dirty="0"/>
              <a:t>May be even more significant if a country’s population speaks several languages</a:t>
            </a:r>
          </a:p>
          <a:p>
            <a:r>
              <a:rPr lang="en-US" sz="2100" dirty="0"/>
              <a:t>Consider literacy rates</a:t>
            </a:r>
          </a:p>
        </p:txBody>
      </p:sp>
      <p:pic>
        <p:nvPicPr>
          <p:cNvPr id="3074" name="Picture 2" descr="Package of potato chips with Japanese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1825626"/>
            <a:ext cx="3269797" cy="435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09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Global Considerations in Promotions</a:t>
            </a:r>
          </a:p>
        </p:txBody>
      </p:sp>
      <p:sp>
        <p:nvSpPr>
          <p:cNvPr id="3" name="Content Placeholder 2"/>
          <p:cNvSpPr>
            <a:spLocks noGrp="1"/>
          </p:cNvSpPr>
          <p:nvPr>
            <p:ph type="body" idx="1"/>
          </p:nvPr>
        </p:nvSpPr>
        <p:spPr/>
        <p:txBody>
          <a:bodyPr/>
          <a:lstStyle/>
          <a:p>
            <a:r>
              <a:rPr lang="en-US" sz="2100" dirty="0"/>
              <a:t>Colors: Colors may have different meanings in different cultures</a:t>
            </a:r>
          </a:p>
          <a:p>
            <a:r>
              <a:rPr lang="en-US" sz="2100" dirty="0"/>
              <a:t>Values: An individual’s values arise from his or her education, moral or religious beliefs and are learned through experiences</a:t>
            </a:r>
          </a:p>
          <a:p>
            <a:r>
              <a:rPr lang="en-US" sz="2100" dirty="0"/>
              <a:t>Business norms</a:t>
            </a:r>
          </a:p>
          <a:p>
            <a:r>
              <a:rPr lang="en-US" sz="2100" dirty="0"/>
              <a:t>Religious beliefs and holidays</a:t>
            </a:r>
          </a:p>
        </p:txBody>
      </p:sp>
    </p:spTree>
    <p:extLst>
      <p:ext uri="{BB962C8B-B14F-4D97-AF65-F5344CB8AC3E}">
        <p14:creationId xmlns:p14="http://schemas.microsoft.com/office/powerpoint/2010/main" val="303630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Global Pricing Considerations</a:t>
            </a:r>
          </a:p>
        </p:txBody>
      </p:sp>
      <p:sp>
        <p:nvSpPr>
          <p:cNvPr id="3" name="Content Placeholder 2"/>
          <p:cNvSpPr>
            <a:spLocks noGrp="1"/>
          </p:cNvSpPr>
          <p:nvPr>
            <p:ph type="body" idx="1"/>
          </p:nvPr>
        </p:nvSpPr>
        <p:spPr/>
        <p:txBody>
          <a:bodyPr/>
          <a:lstStyle/>
          <a:p>
            <a:r>
              <a:rPr lang="en-US" sz="2100" dirty="0"/>
              <a:t>Pricing needs to account for risk associated with fluctuations in the relative value of different currencies in the markets where businesses operate</a:t>
            </a:r>
          </a:p>
          <a:p>
            <a:r>
              <a:rPr lang="en-US" sz="2100" dirty="0"/>
              <a:t>Cultural expectations may dictate what consumers are willing to pay </a:t>
            </a:r>
          </a:p>
          <a:p>
            <a:endParaRPr lang="en-US" sz="2100" dirty="0"/>
          </a:p>
        </p:txBody>
      </p:sp>
    </p:spTree>
    <p:extLst>
      <p:ext uri="{BB962C8B-B14F-4D97-AF65-F5344CB8AC3E}">
        <p14:creationId xmlns:p14="http://schemas.microsoft.com/office/powerpoint/2010/main" val="106135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Global Considerations for Distribution</a:t>
            </a:r>
          </a:p>
        </p:txBody>
      </p:sp>
      <p:sp>
        <p:nvSpPr>
          <p:cNvPr id="3" name="Content Placeholder 2"/>
          <p:cNvSpPr>
            <a:spLocks noGrp="1"/>
          </p:cNvSpPr>
          <p:nvPr>
            <p:ph type="body" idx="1"/>
          </p:nvPr>
        </p:nvSpPr>
        <p:spPr/>
        <p:txBody>
          <a:bodyPr/>
          <a:lstStyle/>
          <a:p>
            <a:r>
              <a:rPr lang="en-US" sz="2100" dirty="0"/>
              <a:t>A country’s transportation and economic infrastructure, customs, marketplace conditions, and the competitive landscape </a:t>
            </a:r>
          </a:p>
          <a:p>
            <a:r>
              <a:rPr lang="en-US" sz="2100" dirty="0"/>
              <a:t>Product’s positioning in the marketplace</a:t>
            </a:r>
          </a:p>
          <a:p>
            <a:r>
              <a:rPr lang="en-US" sz="2100" dirty="0"/>
              <a:t>How products will be distributed across the different shopping venues unique to a particular country or market</a:t>
            </a:r>
          </a:p>
          <a:p>
            <a:endParaRPr lang="en-US" sz="2100" dirty="0"/>
          </a:p>
        </p:txBody>
      </p:sp>
      <p:pic>
        <p:nvPicPr>
          <p:cNvPr id="4098" name="Picture 2" descr="Sign on jars of sauce in Italian with the price in eu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71" y="3944253"/>
            <a:ext cx="3156857" cy="236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5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Demographics </a:t>
            </a:r>
          </a:p>
        </p:txBody>
      </p:sp>
      <p:sp>
        <p:nvSpPr>
          <p:cNvPr id="3" name="Content Placeholder 2"/>
          <p:cNvSpPr>
            <a:spLocks noGrp="1"/>
          </p:cNvSpPr>
          <p:nvPr>
            <p:ph type="body" idx="1"/>
          </p:nvPr>
        </p:nvSpPr>
        <p:spPr/>
        <p:txBody>
          <a:bodyPr/>
          <a:lstStyle/>
          <a:p>
            <a:r>
              <a:rPr lang="en-US" sz="2100" dirty="0"/>
              <a:t>Age</a:t>
            </a:r>
          </a:p>
          <a:p>
            <a:r>
              <a:rPr lang="en-US" sz="2100" dirty="0"/>
              <a:t>Social class</a:t>
            </a:r>
          </a:p>
          <a:p>
            <a:r>
              <a:rPr lang="en-US" sz="2100" dirty="0"/>
              <a:t>Gender</a:t>
            </a:r>
          </a:p>
          <a:p>
            <a:r>
              <a:rPr lang="en-US" sz="2100" dirty="0"/>
              <a:t>Religious affiliations</a:t>
            </a:r>
          </a:p>
          <a:p>
            <a:r>
              <a:rPr lang="en-US" sz="2100" dirty="0"/>
              <a:t>Income brackets</a:t>
            </a:r>
          </a:p>
          <a:p>
            <a:r>
              <a:rPr lang="en-US" sz="2100" dirty="0"/>
              <a:t>Education</a:t>
            </a:r>
          </a:p>
          <a:p>
            <a:r>
              <a:rPr lang="en-US" sz="2100" dirty="0"/>
              <a:t>Geography</a:t>
            </a:r>
          </a:p>
        </p:txBody>
      </p:sp>
    </p:spTree>
    <p:extLst>
      <p:ext uri="{BB962C8B-B14F-4D97-AF65-F5344CB8AC3E}">
        <p14:creationId xmlns:p14="http://schemas.microsoft.com/office/powerpoint/2010/main" val="391777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Demographic Analysis</a:t>
            </a:r>
          </a:p>
        </p:txBody>
      </p:sp>
      <p:pic>
        <p:nvPicPr>
          <p:cNvPr id="5122" name="Picture 2" descr="Map of the world showing which countries foreign-born residents in Sweden were born as of 2001. Countries with 50,000 or more include Finland, Syria, Iraq, and Iran. Countries with more than 10,000 include the United States, Chile, India, the United Kingdom, and Somalia. Most countries have at least 1,000, with the exception of most African 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50471"/>
            <a:ext cx="9144000" cy="423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Globalization</a:t>
            </a:r>
          </a:p>
        </p:txBody>
      </p:sp>
      <p:sp>
        <p:nvSpPr>
          <p:cNvPr id="3" name="Content Placeholder 2"/>
          <p:cNvSpPr>
            <a:spLocks noGrp="1"/>
          </p:cNvSpPr>
          <p:nvPr>
            <p:ph type="body" idx="1"/>
          </p:nvPr>
        </p:nvSpPr>
        <p:spPr/>
        <p:txBody>
          <a:bodyPr/>
          <a:lstStyle/>
          <a:p>
            <a:pPr marL="28575" indent="0">
              <a:buNone/>
            </a:pPr>
            <a:r>
              <a:rPr lang="en-US" sz="2100" dirty="0"/>
              <a:t>Globalization is the growing level of interconnection between people, businesses, and countries around the world.</a:t>
            </a:r>
          </a:p>
        </p:txBody>
      </p:sp>
      <p:pic>
        <p:nvPicPr>
          <p:cNvPr id="2050" name="Picture 2" descr="Three male hipsters play instruments on a street in Chinat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653" y="2966357"/>
            <a:ext cx="5550695" cy="370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0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Cautions about Using Demographics</a:t>
            </a:r>
          </a:p>
        </p:txBody>
      </p:sp>
      <p:sp>
        <p:nvSpPr>
          <p:cNvPr id="3" name="Content Placeholder 2"/>
          <p:cNvSpPr>
            <a:spLocks noGrp="1"/>
          </p:cNvSpPr>
          <p:nvPr>
            <p:ph type="body" idx="1"/>
          </p:nvPr>
        </p:nvSpPr>
        <p:spPr/>
        <p:txBody>
          <a:bodyPr/>
          <a:lstStyle/>
          <a:p>
            <a:r>
              <a:rPr lang="en-US" sz="2100" dirty="0"/>
              <a:t>Demographic profiling is essentially an exercise in making generalizations about groups of people</a:t>
            </a:r>
          </a:p>
          <a:p>
            <a:r>
              <a:rPr lang="en-US" sz="2100" dirty="0"/>
              <a:t>Marketers must also be careful to avoid interpreting demographic information using the mindset of their own “home” cultures</a:t>
            </a:r>
          </a:p>
        </p:txBody>
      </p:sp>
    </p:spTree>
    <p:extLst>
      <p:ext uri="{BB962C8B-B14F-4D97-AF65-F5344CB8AC3E}">
        <p14:creationId xmlns:p14="http://schemas.microsoft.com/office/powerpoint/2010/main" val="356986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Cultural Factors in Global Marketing</a:t>
            </a:r>
          </a:p>
        </p:txBody>
      </p:sp>
      <p:sp>
        <p:nvSpPr>
          <p:cNvPr id="3" name="Content Placeholder 2"/>
          <p:cNvSpPr>
            <a:spLocks noGrp="1"/>
          </p:cNvSpPr>
          <p:nvPr>
            <p:ph type="body" idx="1"/>
          </p:nvPr>
        </p:nvSpPr>
        <p:spPr/>
        <p:txBody>
          <a:bodyPr/>
          <a:lstStyle/>
          <a:p>
            <a:r>
              <a:rPr lang="en-US" sz="2100" dirty="0"/>
              <a:t>Language</a:t>
            </a:r>
          </a:p>
          <a:p>
            <a:r>
              <a:rPr lang="en-US" sz="2100" dirty="0"/>
              <a:t>Customs and taboos</a:t>
            </a:r>
          </a:p>
          <a:p>
            <a:r>
              <a:rPr lang="en-US" sz="2100" dirty="0"/>
              <a:t>Values</a:t>
            </a:r>
          </a:p>
          <a:p>
            <a:r>
              <a:rPr lang="en-US" sz="2100" dirty="0"/>
              <a:t>Time and punctuality</a:t>
            </a:r>
          </a:p>
          <a:p>
            <a:r>
              <a:rPr lang="en-US" sz="2100" dirty="0"/>
              <a:t>Business norms</a:t>
            </a:r>
          </a:p>
          <a:p>
            <a:r>
              <a:rPr lang="en-US" sz="2100" dirty="0"/>
              <a:t>Religious beliefs and celebrations</a:t>
            </a:r>
          </a:p>
        </p:txBody>
      </p:sp>
      <p:pic>
        <p:nvPicPr>
          <p:cNvPr id="6146" name="Picture 2" descr="A black and white photo of a woman wearing a hijab and sun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85" y="1855108"/>
            <a:ext cx="3918857"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50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Regional Trade Block</a:t>
            </a:r>
          </a:p>
        </p:txBody>
      </p:sp>
      <p:pic>
        <p:nvPicPr>
          <p:cNvPr id="7170" name="Picture 2" descr="Map of ASEAN Countries. Countries include Lao PDR, Thailand, Myanmar, Vietnam, Cambodia, Philippines, Brunei Darussalam, Malaysia, Singapore, and 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82" y="1325562"/>
            <a:ext cx="7455836" cy="516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5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World Trade Organization</a:t>
            </a:r>
          </a:p>
        </p:txBody>
      </p:sp>
      <p:pic>
        <p:nvPicPr>
          <p:cNvPr id="8194" name="Picture 2" descr="Map of WTO countries. Most countries are members. A few in Africa and Asia, including Russia, are passive observers who were in negotiations in 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5626"/>
            <a:ext cx="9144000" cy="423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992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Fair Trade</a:t>
            </a:r>
          </a:p>
        </p:txBody>
      </p:sp>
      <p:sp>
        <p:nvSpPr>
          <p:cNvPr id="3" name="Content Placeholder 2"/>
          <p:cNvSpPr>
            <a:spLocks noGrp="1"/>
          </p:cNvSpPr>
          <p:nvPr>
            <p:ph type="body" idx="1"/>
          </p:nvPr>
        </p:nvSpPr>
        <p:spPr>
          <a:xfrm>
            <a:off x="838200" y="1825625"/>
            <a:ext cx="5508812" cy="4351338"/>
          </a:xfrm>
        </p:spPr>
        <p:txBody>
          <a:bodyPr/>
          <a:lstStyle/>
          <a:p>
            <a:r>
              <a:rPr lang="en-US" sz="2100" dirty="0"/>
              <a:t>The fair trade movement promotes the use of labor, environmental, and social standards for the production of commodities, particularly those exported from developing countries to industrialized nations</a:t>
            </a:r>
          </a:p>
        </p:txBody>
      </p:sp>
      <p:pic>
        <p:nvPicPr>
          <p:cNvPr id="9218" name="Picture 2" descr="The Fair Trade logo. It features swirls that form the top half of a stick person superimposed on a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776" y="1953284"/>
            <a:ext cx="3814470" cy="381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7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Practice Questions 2 and 3</a:t>
            </a:r>
          </a:p>
        </p:txBody>
      </p:sp>
      <p:sp>
        <p:nvSpPr>
          <p:cNvPr id="3" name="Text Placeholder 2"/>
          <p:cNvSpPr>
            <a:spLocks noGrp="1"/>
          </p:cNvSpPr>
          <p:nvPr>
            <p:ph type="body" idx="1"/>
          </p:nvPr>
        </p:nvSpPr>
        <p:spPr/>
        <p:txBody>
          <a:bodyPr/>
          <a:lstStyle/>
          <a:p>
            <a:pPr marL="28575" indent="0">
              <a:buNone/>
            </a:pPr>
            <a:r>
              <a:rPr lang="en-US" sz="2100" dirty="0"/>
              <a:t>Why would companies want to combine standardization with localization? </a:t>
            </a:r>
          </a:p>
          <a:p>
            <a:pPr marL="28575" indent="0">
              <a:buNone/>
            </a:pPr>
            <a:endParaRPr lang="en-US" sz="2100" dirty="0"/>
          </a:p>
          <a:p>
            <a:pPr marL="28575" indent="0">
              <a:buNone/>
            </a:pPr>
            <a:r>
              <a:rPr lang="en-US" sz="2100" dirty="0"/>
              <a:t>What are some examples of how companies balance these strategies?</a:t>
            </a:r>
          </a:p>
        </p:txBody>
      </p:sp>
    </p:spTree>
    <p:extLst>
      <p:ext uri="{BB962C8B-B14F-4D97-AF65-F5344CB8AC3E}">
        <p14:creationId xmlns:p14="http://schemas.microsoft.com/office/powerpoint/2010/main" val="346752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Quick Review</a:t>
            </a:r>
          </a:p>
        </p:txBody>
      </p:sp>
      <p:sp>
        <p:nvSpPr>
          <p:cNvPr id="3" name="Content Placeholder 2"/>
          <p:cNvSpPr>
            <a:spLocks noGrp="1"/>
          </p:cNvSpPr>
          <p:nvPr>
            <p:ph type="body" idx="1"/>
          </p:nvPr>
        </p:nvSpPr>
        <p:spPr/>
        <p:txBody>
          <a:bodyPr/>
          <a:lstStyle/>
          <a:p>
            <a:r>
              <a:rPr lang="en-US" sz="2100" dirty="0"/>
              <a:t>What is globalization? What major benefits and challenges does it pose for multinational organizations penetrating global markets?</a:t>
            </a:r>
          </a:p>
          <a:p>
            <a:r>
              <a:rPr lang="en-US" sz="2100" dirty="0"/>
              <a:t>What are common approaches used by organizations to compete successfully on a global scale?</a:t>
            </a:r>
          </a:p>
          <a:p>
            <a:r>
              <a:rPr lang="en-US" sz="2100" dirty="0"/>
              <a:t>Why is it important to understand how demographic, cultural and institutional factors shape the global marketing environment?</a:t>
            </a:r>
          </a:p>
          <a:p>
            <a:endParaRPr lang="en-US" sz="2100" dirty="0"/>
          </a:p>
        </p:txBody>
      </p:sp>
    </p:spTree>
    <p:extLst>
      <p:ext uri="{BB962C8B-B14F-4D97-AF65-F5344CB8AC3E}">
        <p14:creationId xmlns:p14="http://schemas.microsoft.com/office/powerpoint/2010/main" val="79027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GDP Growth Rate by Country</a:t>
            </a:r>
          </a:p>
        </p:txBody>
      </p:sp>
      <p:pic>
        <p:nvPicPr>
          <p:cNvPr id="5" name="Picture 4" descr="Map of the world with countries in different colors to indicate economic growth. Most countries, including the United States, fall in the 4-to-6% growth stage. A few countries, including China and India, are growing at 8 to 10%, and Libya is growing at over 10%. A few countries, including Venezuela, South Sudan, and Yemen are at at negative growth.">
            <a:extLst>
              <a:ext uri="{FF2B5EF4-FFF2-40B4-BE49-F238E27FC236}">
                <a16:creationId xmlns:a16="http://schemas.microsoft.com/office/drawing/2014/main" id="{05DFE991-F18A-E24F-B394-D3E9EE27590E}"/>
              </a:ext>
            </a:extLst>
          </p:cNvPr>
          <p:cNvPicPr>
            <a:picLocks noChangeAspect="1"/>
          </p:cNvPicPr>
          <p:nvPr/>
        </p:nvPicPr>
        <p:blipFill>
          <a:blip r:embed="rId3"/>
          <a:stretch>
            <a:fillRect/>
          </a:stretch>
        </p:blipFill>
        <p:spPr>
          <a:xfrm>
            <a:off x="1601620" y="1388533"/>
            <a:ext cx="9548980" cy="5334000"/>
          </a:xfrm>
          <a:prstGeom prst="rect">
            <a:avLst/>
          </a:prstGeom>
        </p:spPr>
      </p:pic>
    </p:spTree>
    <p:extLst>
      <p:ext uri="{BB962C8B-B14F-4D97-AF65-F5344CB8AC3E}">
        <p14:creationId xmlns:p14="http://schemas.microsoft.com/office/powerpoint/2010/main" val="112684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Classifying Countries by Growth Rate</a:t>
            </a:r>
          </a:p>
        </p:txBody>
      </p:sp>
      <p:sp>
        <p:nvSpPr>
          <p:cNvPr id="3" name="Content Placeholder 2"/>
          <p:cNvSpPr>
            <a:spLocks noGrp="1"/>
          </p:cNvSpPr>
          <p:nvPr>
            <p:ph type="body" idx="1"/>
          </p:nvPr>
        </p:nvSpPr>
        <p:spPr/>
        <p:txBody>
          <a:bodyPr/>
          <a:lstStyle/>
          <a:p>
            <a:r>
              <a:rPr lang="en-US" sz="2100" dirty="0"/>
              <a:t>Industrialized nations have economies characterized by a healthy climate for private enterprise (business) and a consumer orientation</a:t>
            </a:r>
          </a:p>
          <a:p>
            <a:r>
              <a:rPr lang="en-US" sz="2100" dirty="0"/>
              <a:t>Less-developed nations have extensive poverty, low per capita income and standards of living, low literacy rates, and very limited technology</a:t>
            </a:r>
          </a:p>
          <a:p>
            <a:r>
              <a:rPr lang="en-US" sz="2100" dirty="0"/>
              <a:t>Developing nations are those that are making the transition from economies based on agricultural and raw-materials production to industrialized economies. They exhibit rising levels of education, technology, and per capita incomes</a:t>
            </a:r>
          </a:p>
        </p:txBody>
      </p:sp>
    </p:spTree>
    <p:extLst>
      <p:ext uri="{BB962C8B-B14F-4D97-AF65-F5344CB8AC3E}">
        <p14:creationId xmlns:p14="http://schemas.microsoft.com/office/powerpoint/2010/main" val="268548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Practice Question 1</a:t>
            </a:r>
          </a:p>
        </p:txBody>
      </p:sp>
      <p:sp>
        <p:nvSpPr>
          <p:cNvPr id="3" name="Content Placeholder 2"/>
          <p:cNvSpPr>
            <a:spLocks noGrp="1"/>
          </p:cNvSpPr>
          <p:nvPr>
            <p:ph type="body" idx="1"/>
          </p:nvPr>
        </p:nvSpPr>
        <p:spPr/>
        <p:txBody>
          <a:bodyPr/>
          <a:lstStyle/>
          <a:p>
            <a:pPr marL="0" indent="0">
              <a:buNone/>
            </a:pPr>
            <a:r>
              <a:rPr lang="en-US" sz="2100" dirty="0"/>
              <a:t>Why would marketers want to market to each type of county?</a:t>
            </a:r>
          </a:p>
        </p:txBody>
      </p:sp>
    </p:spTree>
    <p:extLst>
      <p:ext uri="{BB962C8B-B14F-4D97-AF65-F5344CB8AC3E}">
        <p14:creationId xmlns:p14="http://schemas.microsoft.com/office/powerpoint/2010/main" val="88779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Benefits of Globalization</a:t>
            </a:r>
          </a:p>
        </p:txBody>
      </p:sp>
      <p:sp>
        <p:nvSpPr>
          <p:cNvPr id="3" name="Content Placeholder 2"/>
          <p:cNvSpPr>
            <a:spLocks noGrp="1"/>
          </p:cNvSpPr>
          <p:nvPr>
            <p:ph type="body" idx="1"/>
          </p:nvPr>
        </p:nvSpPr>
        <p:spPr/>
        <p:txBody>
          <a:bodyPr/>
          <a:lstStyle/>
          <a:p>
            <a:r>
              <a:rPr lang="en-US" sz="2100" dirty="0"/>
              <a:t>Larger volumes of sales and exchange</a:t>
            </a:r>
          </a:p>
          <a:p>
            <a:r>
              <a:rPr lang="en-US" sz="2100" dirty="0"/>
              <a:t>Larger growth rates in GDP</a:t>
            </a:r>
          </a:p>
          <a:p>
            <a:r>
              <a:rPr lang="en-US" sz="2100" dirty="0"/>
              <a:t>More empowerment of individuals and political systems through the acquisition of additional resources and capital</a:t>
            </a:r>
          </a:p>
          <a:p>
            <a:r>
              <a:rPr lang="en-US" sz="2100" dirty="0"/>
              <a:t>Multinational companies can lower production costs</a:t>
            </a:r>
          </a:p>
        </p:txBody>
      </p:sp>
    </p:spTree>
    <p:extLst>
      <p:ext uri="{BB962C8B-B14F-4D97-AF65-F5344CB8AC3E}">
        <p14:creationId xmlns:p14="http://schemas.microsoft.com/office/powerpoint/2010/main" val="184909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Challenges of Globalization</a:t>
            </a:r>
          </a:p>
        </p:txBody>
      </p:sp>
      <p:sp>
        <p:nvSpPr>
          <p:cNvPr id="3" name="Content Placeholder 2"/>
          <p:cNvSpPr>
            <a:spLocks noGrp="1"/>
          </p:cNvSpPr>
          <p:nvPr>
            <p:ph type="body" idx="1"/>
          </p:nvPr>
        </p:nvSpPr>
        <p:spPr/>
        <p:txBody>
          <a:bodyPr/>
          <a:lstStyle/>
          <a:p>
            <a:r>
              <a:rPr lang="en-US" sz="2100" dirty="0"/>
              <a:t>Ethical Business Practices</a:t>
            </a:r>
          </a:p>
          <a:p>
            <a:r>
              <a:rPr lang="en-US" sz="2100" dirty="0"/>
              <a:t>Organizational Structure</a:t>
            </a:r>
          </a:p>
          <a:p>
            <a:r>
              <a:rPr lang="en-US" sz="2100" dirty="0"/>
              <a:t>Public Relations</a:t>
            </a:r>
          </a:p>
          <a:p>
            <a:r>
              <a:rPr lang="en-US" sz="2100" dirty="0"/>
              <a:t>Leadership</a:t>
            </a:r>
          </a:p>
          <a:p>
            <a:r>
              <a:rPr lang="en-US" sz="2100" dirty="0"/>
              <a:t>Legal and Regulatory Structure</a:t>
            </a:r>
          </a:p>
        </p:txBody>
      </p:sp>
    </p:spTree>
    <p:extLst>
      <p:ext uri="{BB962C8B-B14F-4D97-AF65-F5344CB8AC3E}">
        <p14:creationId xmlns:p14="http://schemas.microsoft.com/office/powerpoint/2010/main" val="67127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Additional Challenges of LDCs</a:t>
            </a:r>
          </a:p>
        </p:txBody>
      </p:sp>
      <p:sp>
        <p:nvSpPr>
          <p:cNvPr id="3" name="Content Placeholder 2"/>
          <p:cNvSpPr>
            <a:spLocks noGrp="1"/>
          </p:cNvSpPr>
          <p:nvPr>
            <p:ph type="body" idx="1"/>
          </p:nvPr>
        </p:nvSpPr>
        <p:spPr>
          <a:xfrm>
            <a:off x="838200" y="1825625"/>
            <a:ext cx="6450106" cy="4351338"/>
          </a:xfrm>
        </p:spPr>
        <p:txBody>
          <a:bodyPr/>
          <a:lstStyle/>
          <a:p>
            <a:r>
              <a:rPr lang="en-US" sz="2100" dirty="0"/>
              <a:t>Infrastructure:  </a:t>
            </a:r>
          </a:p>
          <a:p>
            <a:r>
              <a:rPr lang="en-US" sz="2100" dirty="0"/>
              <a:t>Will roads, bridges, water supply, sewers, electrical grids, and telecommunications support operations?</a:t>
            </a:r>
          </a:p>
          <a:p>
            <a:r>
              <a:rPr lang="en-US" sz="2100" dirty="0"/>
              <a:t>Can the company rely on a stable government, property rights, judicial system, banking and financial systems, and basic social services?</a:t>
            </a:r>
          </a:p>
          <a:p>
            <a:r>
              <a:rPr lang="en-US" sz="2100" dirty="0"/>
              <a:t>Technology:</a:t>
            </a:r>
          </a:p>
          <a:p>
            <a:r>
              <a:rPr lang="en-US" sz="2100" dirty="0"/>
              <a:t>Will the level of technology in the country support business operations?</a:t>
            </a:r>
          </a:p>
        </p:txBody>
      </p:sp>
      <p:pic>
        <p:nvPicPr>
          <p:cNvPr id="17410" name="Picture 2" descr="A one-land country road riddled with potho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786" y="1825625"/>
            <a:ext cx="2952300" cy="393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9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 Global Entry Strategies</a:t>
            </a:r>
          </a:p>
        </p:txBody>
      </p:sp>
      <p:sp>
        <p:nvSpPr>
          <p:cNvPr id="3" name="Content Placeholder 2"/>
          <p:cNvSpPr>
            <a:spLocks noGrp="1"/>
          </p:cNvSpPr>
          <p:nvPr>
            <p:ph type="body" idx="1"/>
          </p:nvPr>
        </p:nvSpPr>
        <p:spPr/>
        <p:txBody>
          <a:bodyPr/>
          <a:lstStyle/>
          <a:p>
            <a:r>
              <a:rPr lang="en-US" sz="2100" dirty="0"/>
              <a:t>Export</a:t>
            </a:r>
          </a:p>
          <a:p>
            <a:r>
              <a:rPr lang="en-US" sz="2100" dirty="0"/>
              <a:t>Licensing and franchising</a:t>
            </a:r>
          </a:p>
          <a:p>
            <a:r>
              <a:rPr lang="en-US" sz="2100" dirty="0"/>
              <a:t>Joint ventures</a:t>
            </a:r>
          </a:p>
          <a:p>
            <a:r>
              <a:rPr lang="en-US" sz="2100" dirty="0"/>
              <a:t>Direct investment</a:t>
            </a:r>
          </a:p>
          <a:p>
            <a:r>
              <a:rPr lang="en-US" sz="2100" dirty="0"/>
              <a:t>US commercial centers</a:t>
            </a:r>
          </a:p>
          <a:p>
            <a:r>
              <a:rPr lang="en-US" sz="2100" dirty="0"/>
              <a:t>Trade intermediaries</a:t>
            </a:r>
          </a:p>
        </p:txBody>
      </p:sp>
      <p:pic>
        <p:nvPicPr>
          <p:cNvPr id="1026" name="Picture 2" descr="Interior view of the dashboard of a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555" y="1825625"/>
            <a:ext cx="4340786" cy="240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32941"/>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3280</TotalTime>
  <Words>1373</Words>
  <Application>Microsoft Macintosh PowerPoint</Application>
  <PresentationFormat>Widescreen</PresentationFormat>
  <Paragraphs>135</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GillSans Light</vt:lpstr>
      <vt:lpstr>Tahoma</vt:lpstr>
      <vt:lpstr>marketing</vt:lpstr>
      <vt:lpstr>Principles of Marketing</vt:lpstr>
      <vt:lpstr>Globalization</vt:lpstr>
      <vt:lpstr>GDP Growth Rate by Country</vt:lpstr>
      <vt:lpstr>Classifying Countries by Growth Rate</vt:lpstr>
      <vt:lpstr>Practice Question 1</vt:lpstr>
      <vt:lpstr>Benefits of Globalization</vt:lpstr>
      <vt:lpstr>Challenges of Globalization</vt:lpstr>
      <vt:lpstr>Additional Challenges of LDCs</vt:lpstr>
      <vt:lpstr> Global Entry Strategies</vt:lpstr>
      <vt:lpstr>Standardization </vt:lpstr>
      <vt:lpstr>Localization</vt:lpstr>
      <vt:lpstr>Additional Elements of  Global Segmentation</vt:lpstr>
      <vt:lpstr>Global Targeting Decisions  Should Consider</vt:lpstr>
      <vt:lpstr>Language in Global Promotions</vt:lpstr>
      <vt:lpstr>Global Considerations in Promotions</vt:lpstr>
      <vt:lpstr>Global Pricing Considerations</vt:lpstr>
      <vt:lpstr>Global Considerations for Distribution</vt:lpstr>
      <vt:lpstr>Demographics </vt:lpstr>
      <vt:lpstr>Demographic Analysis</vt:lpstr>
      <vt:lpstr>Cautions about Using Demographics</vt:lpstr>
      <vt:lpstr>Cultural Factors in Global Marketing</vt:lpstr>
      <vt:lpstr>Regional Trade Block</vt:lpstr>
      <vt:lpstr>World Trade Organization</vt:lpstr>
      <vt:lpstr>Fair Trade</vt:lpstr>
      <vt:lpstr>Practice Questions 2 and 3</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Spencer De Vries</cp:lastModifiedBy>
  <cp:revision>182</cp:revision>
  <dcterms:created xsi:type="dcterms:W3CDTF">2017-01-24T14:54:50Z</dcterms:created>
  <dcterms:modified xsi:type="dcterms:W3CDTF">2020-07-07T18:51:13Z</dcterms:modified>
</cp:coreProperties>
</file>