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5"/>
  </p:notesMasterIdLst>
  <p:sldIdLst>
    <p:sldId id="374" r:id="rId2"/>
    <p:sldId id="314" r:id="rId3"/>
    <p:sldId id="375" r:id="rId4"/>
    <p:sldId id="353" r:id="rId5"/>
    <p:sldId id="330" r:id="rId6"/>
    <p:sldId id="331" r:id="rId7"/>
    <p:sldId id="376" r:id="rId8"/>
    <p:sldId id="332" r:id="rId9"/>
    <p:sldId id="358" r:id="rId10"/>
    <p:sldId id="359" r:id="rId11"/>
    <p:sldId id="360" r:id="rId12"/>
    <p:sldId id="333" r:id="rId13"/>
    <p:sldId id="334" r:id="rId14"/>
    <p:sldId id="335" r:id="rId15"/>
    <p:sldId id="336" r:id="rId16"/>
    <p:sldId id="337" r:id="rId17"/>
    <p:sldId id="361" r:id="rId18"/>
    <p:sldId id="339" r:id="rId19"/>
    <p:sldId id="340" r:id="rId20"/>
    <p:sldId id="341" r:id="rId21"/>
    <p:sldId id="317" r:id="rId22"/>
    <p:sldId id="318" r:id="rId23"/>
    <p:sldId id="362" r:id="rId24"/>
    <p:sldId id="320" r:id="rId25"/>
    <p:sldId id="321" r:id="rId26"/>
    <p:sldId id="323" r:id="rId27"/>
    <p:sldId id="322" r:id="rId28"/>
    <p:sldId id="357" r:id="rId29"/>
    <p:sldId id="324" r:id="rId30"/>
    <p:sldId id="364" r:id="rId31"/>
    <p:sldId id="365" r:id="rId32"/>
    <p:sldId id="326" r:id="rId33"/>
    <p:sldId id="366" r:id="rId34"/>
    <p:sldId id="367" r:id="rId35"/>
    <p:sldId id="310" r:id="rId36"/>
    <p:sldId id="377" r:id="rId37"/>
    <p:sldId id="378" r:id="rId38"/>
    <p:sldId id="342" r:id="rId39"/>
    <p:sldId id="343" r:id="rId40"/>
    <p:sldId id="344" r:id="rId41"/>
    <p:sldId id="345" r:id="rId42"/>
    <p:sldId id="369" r:id="rId43"/>
    <p:sldId id="347" r:id="rId44"/>
    <p:sldId id="370" r:id="rId45"/>
    <p:sldId id="349" r:id="rId46"/>
    <p:sldId id="371" r:id="rId47"/>
    <p:sldId id="372" r:id="rId48"/>
    <p:sldId id="351" r:id="rId49"/>
    <p:sldId id="373" r:id="rId50"/>
    <p:sldId id="350" r:id="rId51"/>
    <p:sldId id="352" r:id="rId52"/>
    <p:sldId id="309" r:id="rId53"/>
    <p:sldId id="300" r:id="rId5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iebman" initials="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8" autoAdjust="0"/>
    <p:restoredTop sz="86385" autoAdjust="0"/>
  </p:normalViewPr>
  <p:slideViewPr>
    <p:cSldViewPr snapToGrid="0">
      <p:cViewPr varScale="1">
        <p:scale>
          <a:sx n="81" d="100"/>
          <a:sy n="81" d="100"/>
        </p:scale>
        <p:origin x="200" y="472"/>
      </p:cViewPr>
      <p:guideLst>
        <p:guide orient="horz" pos="2160"/>
        <p:guide pos="3840"/>
      </p:guideLst>
    </p:cSldViewPr>
  </p:slideViewPr>
  <p:outlineViewPr>
    <p:cViewPr>
      <p:scale>
        <a:sx n="33" d="100"/>
        <a:sy n="33" d="100"/>
      </p:scale>
      <p:origin x="0" y="-23808"/>
    </p:cViewPr>
  </p:outlin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EE334AF8-4DBC-4D52-BC39-DA880392D7D5}" type="datetimeFigureOut">
              <a:rPr lang="en-US" smtClean="0"/>
              <a:pPr/>
              <a:t>7/21/20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B1E6DF9A-4138-4CE9-A2AE-AB9413786FF0}" type="slidenum">
              <a:rPr lang="en-US" smtClean="0"/>
              <a:pPr/>
              <a:t>‹#›</a:t>
            </a:fld>
            <a:endParaRPr lang="en-US" dirty="0"/>
          </a:p>
        </p:txBody>
      </p:sp>
    </p:spTree>
    <p:extLst>
      <p:ext uri="{BB962C8B-B14F-4D97-AF65-F5344CB8AC3E}">
        <p14:creationId xmlns:p14="http://schemas.microsoft.com/office/powerpoint/2010/main" val="337607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s.lumenlearning.com/wmopen-principlesofmarketin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about/cc0" TargetMode="External"/><Relationship Id="rId4" Type="http://schemas.openxmlformats.org/officeDocument/2006/relationships/hyperlink" Target="https://unsplash.com/photos/_3Q3tsJ01nc"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lickr.com/photos/122969584@N07/13780153345/"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urses.lumenlearning.com/waymakerintromarketingxmasterfall2016/chapter/reading-digital-marketing/"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ourses.lumenlearning.com/waymakerintromarketingxmasterfall2016/chapter/reading-digital-marketing/"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thedailyenglishshow/16725299326/"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flickr.com/photos/mobilestreetlife/12505752913/"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creativecommons.org/licenses/by-nd/4.0/"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flickr.com/photos/76074333@N00/317952268/"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lickr.com/photos/pdenker/6001236724/"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tomsaint/2705065854/"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ardot.com/blog/how-to-create-brand-messaging-that-really-resonat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GillSans Light" panose="020B0402020204020204" pitchFamily="34" charset="0"/>
                <a:ea typeface="+mn-ea"/>
                <a:cs typeface="+mn-cs"/>
              </a:rPr>
              <a:t>All text in these slides is taken from  </a:t>
            </a:r>
            <a:r>
              <a:rPr lang="en-US" dirty="0">
                <a:hlinkClick r:id="rId3"/>
              </a:rPr>
              <a:t>https://courses.lumenlearning.com/wmopen-principlesofmarketing/</a:t>
            </a:r>
            <a:r>
              <a:rPr lang="en-US" sz="1200" b="0" i="0" u="none" strike="noStrike" kern="1200" dirty="0">
                <a:solidFill>
                  <a:schemeClr val="tx1"/>
                </a:solidFill>
                <a:effectLst/>
                <a:latin typeface="GillSans Light" panose="020B0402020204020204" pitchFamily="34" charset="0"/>
                <a:ea typeface="+mn-ea"/>
                <a:cs typeface="+mn-cs"/>
              </a:rPr>
              <a:t>, where it is published under one or more open licenses.</a:t>
            </a:r>
            <a:endParaRPr lang="en-US" b="0" dirty="0">
              <a:effectLst/>
              <a:latin typeface="GillSans Light" panose="020B0402020204020204" pitchFamily="34" charset="0"/>
            </a:endParaRPr>
          </a:p>
          <a:p>
            <a:r>
              <a:rPr lang="en-US" sz="1200" b="0" i="0" u="none" strike="noStrike" kern="1200" dirty="0">
                <a:solidFill>
                  <a:schemeClr val="tx1"/>
                </a:solidFill>
                <a:effectLst/>
                <a:latin typeface="GillSans Light" panose="020B0402020204020204" pitchFamily="34" charset="0"/>
                <a:ea typeface="+mn-ea"/>
                <a:cs typeface="+mn-cs"/>
              </a:rPr>
              <a:t>All images in these slides are attributed in the notes of the slide on which they appear and licensed as indicated.</a:t>
            </a:r>
          </a:p>
          <a:p>
            <a:endParaRPr lang="en-US" sz="1200" b="0" i="0" u="none" strike="noStrike" kern="1200" dirty="0">
              <a:solidFill>
                <a:schemeClr val="tx1"/>
              </a:solidFill>
              <a:effectLst/>
              <a:latin typeface="GillSans Light" panose="020B0402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Cover Image: "Shopping freak." Provided by: </a:t>
            </a:r>
            <a:r>
              <a:rPr lang="en-US" sz="1200" b="0" i="0" kern="1200" dirty="0" err="1">
                <a:solidFill>
                  <a:schemeClr val="tx1"/>
                </a:solidFill>
                <a:effectLst/>
                <a:latin typeface="Tahoma" panose="020B0604030504040204" pitchFamily="34" charset="0"/>
                <a:ea typeface="+mn-ea"/>
                <a:cs typeface="+mn-cs"/>
              </a:rPr>
              <a:t>freestocks.org</a:t>
            </a:r>
            <a:r>
              <a:rPr lang="en-US" sz="1200" b="0" i="0" kern="1200" dirty="0">
                <a:solidFill>
                  <a:schemeClr val="tx1"/>
                </a:solidFill>
                <a:effectLst/>
                <a:latin typeface="Tahoma" panose="020B0604030504040204" pitchFamily="34" charset="0"/>
                <a:ea typeface="+mn-ea"/>
                <a:cs typeface="+mn-cs"/>
              </a:rPr>
              <a:t>. Located at: </a:t>
            </a:r>
            <a:r>
              <a:rPr lang="en-US" sz="1200" b="0" i="0" u="sng" kern="1200" dirty="0">
                <a:solidFill>
                  <a:schemeClr val="tx1"/>
                </a:solidFill>
                <a:effectLst/>
                <a:latin typeface="Tahoma" panose="020B0604030504040204" pitchFamily="34" charset="0"/>
                <a:ea typeface="+mn-ea"/>
                <a:cs typeface="+mn-cs"/>
                <a:hlinkClick r:id="rId4"/>
              </a:rPr>
              <a:t>https://unsplash.com/photos/_3Q3tsJ01nc</a:t>
            </a:r>
            <a:r>
              <a:rPr lang="en-US" sz="1200" b="0" i="0" kern="1200" dirty="0">
                <a:solidFill>
                  <a:schemeClr val="tx1"/>
                </a:solidFill>
                <a:effectLst/>
                <a:latin typeface="Tahoma" panose="020B0604030504040204" pitchFamily="34" charset="0"/>
                <a:ea typeface="+mn-ea"/>
                <a:cs typeface="+mn-cs"/>
              </a:rPr>
              <a:t>. Content Type: CC Licensed Content, Shared Previously. License: </a:t>
            </a:r>
            <a:r>
              <a:rPr lang="en-US" sz="1200" b="0" i="0" u="sng" kern="1200" dirty="0">
                <a:solidFill>
                  <a:schemeClr val="tx1"/>
                </a:solidFill>
                <a:effectLst/>
                <a:latin typeface="Tahoma" panose="020B0604030504040204" pitchFamily="34" charset="0"/>
                <a:ea typeface="+mn-ea"/>
                <a:cs typeface="+mn-cs"/>
                <a:hlinkClick r:id="rId5"/>
              </a:rPr>
              <a:t>CC0: No Rights Reserved</a:t>
            </a:r>
            <a:r>
              <a:rPr lang="en-US" sz="1200" b="0" i="0" kern="1200" dirty="0">
                <a:solidFill>
                  <a:schemeClr val="tx1"/>
                </a:solidFill>
                <a:effectLst/>
                <a:latin typeface="Tahoma" panose="020B0604030504040204" pitchFamily="34" charset="0"/>
                <a:ea typeface="+mn-ea"/>
                <a:cs typeface="+mn-cs"/>
              </a:rPr>
              <a:t>.</a:t>
            </a:r>
            <a:endParaRPr lang="en-US" b="0" dirty="0">
              <a:latin typeface="GillSans Light" panose="020B0402020204020204" pitchFamily="34" charset="0"/>
            </a:endParaRPr>
          </a:p>
        </p:txBody>
      </p:sp>
      <p:sp>
        <p:nvSpPr>
          <p:cNvPr id="4" name="Slide Number Placeholder 3"/>
          <p:cNvSpPr>
            <a:spLocks noGrp="1"/>
          </p:cNvSpPr>
          <p:nvPr>
            <p:ph type="sldNum" sz="quarter" idx="5"/>
          </p:nvPr>
        </p:nvSpPr>
        <p:spPr/>
        <p:txBody>
          <a:bodyPr/>
          <a:lstStyle/>
          <a:p>
            <a:fld id="{B1E6DF9A-4138-4CE9-A2AE-AB9413786FF0}" type="slidenum">
              <a:rPr lang="en-US" smtClean="0"/>
              <a:pPr/>
              <a:t>1</a:t>
            </a:fld>
            <a:endParaRPr lang="en-US" dirty="0"/>
          </a:p>
        </p:txBody>
      </p:sp>
    </p:spTree>
    <p:extLst>
      <p:ext uri="{BB962C8B-B14F-4D97-AF65-F5344CB8AC3E}">
        <p14:creationId xmlns:p14="http://schemas.microsoft.com/office/powerpoint/2010/main" val="379220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Screenshot Public Relationsu2014LeMaster Group. </a:t>
            </a:r>
            <a:r>
              <a:rPr lang="en-US" sz="1200" b="1" i="0" u="none" strike="noStrike" kern="1200" cap="none" dirty="0">
                <a:solidFill>
                  <a:schemeClr val="dk1"/>
                </a:solidFill>
                <a:effectLst/>
                <a:latin typeface="Calibri"/>
                <a:ea typeface="Calibri"/>
                <a:cs typeface="Calibri"/>
                <a:sym typeface="Calibri"/>
              </a:rPr>
              <a:t>Provided by</a:t>
            </a:r>
            <a:r>
              <a:rPr lang="en-US" sz="1200" b="0" i="0" u="none" strike="noStrike" kern="1200" cap="none" dirty="0">
                <a:solidFill>
                  <a:schemeClr val="dk1"/>
                </a:solidFill>
                <a:effectLst/>
                <a:latin typeface="Calibri"/>
                <a:ea typeface="Calibri"/>
                <a:cs typeface="Calibri"/>
                <a:sym typeface="Calibri"/>
              </a:rPr>
              <a:t>: Lumen Learning.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3"/>
              </a:rPr>
              <a:t>CC BY: Attribution</a:t>
            </a:r>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2471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Phone call. </a:t>
            </a:r>
            <a:r>
              <a:rPr lang="en-US" sz="1200" b="1" i="0" u="none" strike="noStrike" kern="1200" cap="none" dirty="0">
                <a:solidFill>
                  <a:schemeClr val="dk1"/>
                </a:solidFill>
                <a:effectLst/>
                <a:latin typeface="Calibri"/>
                <a:ea typeface="Calibri"/>
                <a:cs typeface="Calibri"/>
                <a:sym typeface="Calibri"/>
              </a:rPr>
              <a:t>Provided by</a:t>
            </a:r>
            <a:r>
              <a:rPr lang="en-US" sz="1200" b="0" i="0" u="none" strike="noStrike" kern="1200" cap="none" dirty="0">
                <a:solidFill>
                  <a:schemeClr val="dk1"/>
                </a:solidFill>
                <a:effectLst/>
                <a:latin typeface="Calibri"/>
                <a:ea typeface="Calibri"/>
                <a:cs typeface="Calibri"/>
                <a:sym typeface="Calibri"/>
              </a:rPr>
              <a:t>: CWCS Managed Hosting. </a:t>
            </a:r>
            <a:r>
              <a:rPr lang="en-US" sz="1200" b="1" i="0" u="none" strike="noStrike" kern="1200" cap="none" dirty="0">
                <a:solidFill>
                  <a:schemeClr val="dk1"/>
                </a:solidFill>
                <a:effectLst/>
                <a:latin typeface="Calibri"/>
                <a:ea typeface="Calibri"/>
                <a:cs typeface="Calibri"/>
                <a:sym typeface="Calibri"/>
              </a:rPr>
              <a:t>Located at</a:t>
            </a:r>
            <a:r>
              <a:rPr lang="en-US" sz="1200" b="0" i="0" u="none" strike="noStrike" kern="1200" cap="none" dirty="0">
                <a:solidFill>
                  <a:schemeClr val="dk1"/>
                </a:solidFill>
                <a:effectLst/>
                <a:latin typeface="Calibri"/>
                <a:ea typeface="Calibri"/>
                <a:cs typeface="Calibri"/>
                <a:sym typeface="Calibri"/>
              </a:rPr>
              <a:t>: </a:t>
            </a:r>
            <a:r>
              <a:rPr lang="en-US" sz="1200" b="1" i="0" u="sng" strike="noStrike" kern="1200" cap="none" dirty="0">
                <a:solidFill>
                  <a:schemeClr val="dk1"/>
                </a:solidFill>
                <a:effectLst/>
                <a:latin typeface="Calibri"/>
                <a:ea typeface="Calibri"/>
                <a:cs typeface="Calibri"/>
                <a:sym typeface="Calibri"/>
                <a:hlinkClick r:id="rId3"/>
              </a:rPr>
              <a:t>https://www.flickr.com/photos/122969584@N07/13780153345/</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4"/>
              </a:rPr>
              <a:t>CC BY: Attribution</a:t>
            </a:r>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4779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8313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6439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Digital Marketing. </a:t>
            </a:r>
            <a:r>
              <a:rPr lang="en-US" sz="1200" b="1" i="0" u="none" strike="noStrike" kern="1200" cap="none" dirty="0">
                <a:solidFill>
                  <a:schemeClr val="dk1"/>
                </a:solidFill>
                <a:effectLst/>
                <a:latin typeface="Calibri"/>
                <a:ea typeface="Calibri"/>
                <a:cs typeface="Calibri"/>
                <a:sym typeface="Calibri"/>
              </a:rPr>
              <a:t>Provided by</a:t>
            </a:r>
            <a:r>
              <a:rPr lang="en-US" sz="1200" b="0" i="0" u="none" strike="noStrike" kern="1200" cap="none" dirty="0">
                <a:solidFill>
                  <a:schemeClr val="dk1"/>
                </a:solidFill>
                <a:effectLst/>
                <a:latin typeface="Calibri"/>
                <a:ea typeface="Calibri"/>
                <a:cs typeface="Calibri"/>
                <a:sym typeface="Calibri"/>
              </a:rPr>
              <a:t>: Lumen Learning. </a:t>
            </a:r>
            <a:r>
              <a:rPr lang="en-US" sz="1200" b="1" i="0" u="none" strike="noStrike" kern="1200" cap="none" dirty="0">
                <a:solidFill>
                  <a:schemeClr val="dk1"/>
                </a:solidFill>
                <a:effectLst/>
                <a:latin typeface="Calibri"/>
                <a:ea typeface="Calibri"/>
                <a:cs typeface="Calibri"/>
                <a:sym typeface="Calibri"/>
              </a:rPr>
              <a:t>Located at</a:t>
            </a:r>
            <a:r>
              <a:rPr lang="en-US" sz="1200" b="0" i="0" u="none" strike="noStrike" kern="1200" cap="none" dirty="0">
                <a:solidFill>
                  <a:schemeClr val="dk1"/>
                </a:solidFill>
                <a:effectLst/>
                <a:latin typeface="Calibri"/>
                <a:ea typeface="Calibri"/>
                <a:cs typeface="Calibri"/>
                <a:sym typeface="Calibri"/>
              </a:rPr>
              <a:t>: </a:t>
            </a:r>
            <a:r>
              <a:rPr lang="en-US" sz="1200" b="1" i="0" u="sng" strike="noStrike" kern="1200" cap="none" dirty="0">
                <a:solidFill>
                  <a:schemeClr val="dk1"/>
                </a:solidFill>
                <a:effectLst/>
                <a:latin typeface="Calibri"/>
                <a:ea typeface="Calibri"/>
                <a:cs typeface="Calibri"/>
                <a:sym typeface="Calibri"/>
                <a:hlinkClick r:id="rId3"/>
              </a:rPr>
              <a:t>https://courses.lumenlearning.com/waymakerintromarketingxmasterfall2016/chapter/reading-digital-marketing/</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4"/>
              </a:rPr>
              <a:t>CC BY: Attribution</a:t>
            </a:r>
            <a:endParaRPr lang="en-US" sz="1200" b="0" i="0" u="none" strike="noStrike" kern="1200" cap="none" dirty="0">
              <a:solidFill>
                <a:schemeClr val="dk1"/>
              </a:solidFill>
              <a:effectLst/>
              <a:latin typeface="Calibri"/>
              <a:ea typeface="Calibri"/>
              <a:cs typeface="Calibri"/>
              <a:sym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30</a:t>
            </a:fld>
            <a:endParaRPr lang="en-US" dirty="0"/>
          </a:p>
        </p:txBody>
      </p:sp>
    </p:spTree>
    <p:extLst>
      <p:ext uri="{BB962C8B-B14F-4D97-AF65-F5344CB8AC3E}">
        <p14:creationId xmlns:p14="http://schemas.microsoft.com/office/powerpoint/2010/main" val="3139911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Digital Marketing. </a:t>
            </a:r>
            <a:r>
              <a:rPr lang="en-US" sz="1200" b="1" i="0" u="none" strike="noStrike" kern="1200" cap="none" dirty="0">
                <a:solidFill>
                  <a:schemeClr val="dk1"/>
                </a:solidFill>
                <a:effectLst/>
                <a:latin typeface="Calibri"/>
                <a:ea typeface="Calibri"/>
                <a:cs typeface="Calibri"/>
                <a:sym typeface="Calibri"/>
              </a:rPr>
              <a:t>Provided by</a:t>
            </a:r>
            <a:r>
              <a:rPr lang="en-US" sz="1200" b="0" i="0" u="none" strike="noStrike" kern="1200" cap="none" dirty="0">
                <a:solidFill>
                  <a:schemeClr val="dk1"/>
                </a:solidFill>
                <a:effectLst/>
                <a:latin typeface="Calibri"/>
                <a:ea typeface="Calibri"/>
                <a:cs typeface="Calibri"/>
                <a:sym typeface="Calibri"/>
              </a:rPr>
              <a:t>: Lumen Learning. </a:t>
            </a:r>
            <a:r>
              <a:rPr lang="en-US" sz="1200" b="1" i="0" u="none" strike="noStrike" kern="1200" cap="none" dirty="0">
                <a:solidFill>
                  <a:schemeClr val="dk1"/>
                </a:solidFill>
                <a:effectLst/>
                <a:latin typeface="Calibri"/>
                <a:ea typeface="Calibri"/>
                <a:cs typeface="Calibri"/>
                <a:sym typeface="Calibri"/>
              </a:rPr>
              <a:t>Located at</a:t>
            </a:r>
            <a:r>
              <a:rPr lang="en-US" sz="1200" b="0" i="0" u="none" strike="noStrike" kern="1200" cap="none" dirty="0">
                <a:solidFill>
                  <a:schemeClr val="dk1"/>
                </a:solidFill>
                <a:effectLst/>
                <a:latin typeface="Calibri"/>
                <a:ea typeface="Calibri"/>
                <a:cs typeface="Calibri"/>
                <a:sym typeface="Calibri"/>
              </a:rPr>
              <a:t>: </a:t>
            </a:r>
            <a:r>
              <a:rPr lang="en-US" sz="1200" b="1" i="0" u="sng" strike="noStrike" kern="1200" cap="none" dirty="0">
                <a:solidFill>
                  <a:schemeClr val="dk1"/>
                </a:solidFill>
                <a:effectLst/>
                <a:latin typeface="Calibri"/>
                <a:ea typeface="Calibri"/>
                <a:cs typeface="Calibri"/>
                <a:sym typeface="Calibri"/>
                <a:hlinkClick r:id="rId3"/>
              </a:rPr>
              <a:t>https://courses.lumenlearning.com/waymakerintromarketingxmasterfall2016/chapter/reading-digital-marketing/</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4"/>
              </a:rPr>
              <a:t>CC BY: Attribution</a:t>
            </a:r>
            <a:endParaRPr lang="en-US" sz="1200" b="0" i="0" u="none" strike="noStrike" kern="1200" cap="none" dirty="0">
              <a:solidFill>
                <a:schemeClr val="dk1"/>
              </a:solidFill>
              <a:effectLst/>
              <a:latin typeface="Calibri"/>
              <a:ea typeface="Calibri"/>
              <a:cs typeface="Calibri"/>
              <a:sym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31</a:t>
            </a:fld>
            <a:endParaRPr lang="en-US" dirty="0"/>
          </a:p>
        </p:txBody>
      </p:sp>
    </p:spTree>
    <p:extLst>
      <p:ext uri="{BB962C8B-B14F-4D97-AF65-F5344CB8AC3E}">
        <p14:creationId xmlns:p14="http://schemas.microsoft.com/office/powerpoint/2010/main" val="2627892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4429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35</a:t>
            </a:fld>
            <a:endParaRPr lang="en-US" dirty="0"/>
          </a:p>
        </p:txBody>
      </p:sp>
    </p:spTree>
    <p:extLst>
      <p:ext uri="{BB962C8B-B14F-4D97-AF65-F5344CB8AC3E}">
        <p14:creationId xmlns:p14="http://schemas.microsoft.com/office/powerpoint/2010/main" val="2820413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Reading: Using IMC in the Sales Process.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36</a:t>
            </a:fld>
            <a:endParaRPr lang="en-US" dirty="0"/>
          </a:p>
        </p:txBody>
      </p:sp>
    </p:spTree>
    <p:extLst>
      <p:ext uri="{BB962C8B-B14F-4D97-AF65-F5344CB8AC3E}">
        <p14:creationId xmlns:p14="http://schemas.microsoft.com/office/powerpoint/2010/main" val="2896848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Reading: Using IMC in the Sales Process.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37</a:t>
            </a:fld>
            <a:endParaRPr lang="en-US" dirty="0"/>
          </a:p>
        </p:txBody>
      </p:sp>
    </p:spTree>
    <p:extLst>
      <p:ext uri="{BB962C8B-B14F-4D97-AF65-F5344CB8AC3E}">
        <p14:creationId xmlns:p14="http://schemas.microsoft.com/office/powerpoint/2010/main" val="340682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People On Internet Argue About Dress </a:t>
            </a:r>
            <a:r>
              <a:rPr lang="en-US" sz="1200" b="0" i="0" u="none" strike="noStrike" kern="1200" cap="none" dirty="0" err="1">
                <a:solidFill>
                  <a:schemeClr val="dk1"/>
                </a:solidFill>
                <a:effectLst/>
                <a:latin typeface="Calibri"/>
                <a:ea typeface="Calibri"/>
                <a:cs typeface="Calibri"/>
                <a:sym typeface="Calibri"/>
              </a:rPr>
              <a:t>Colour</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Authored by</a:t>
            </a:r>
            <a:r>
              <a:rPr lang="en-US" sz="1200" b="0" i="0" u="none" strike="noStrike" kern="1200" cap="none" dirty="0">
                <a:solidFill>
                  <a:schemeClr val="dk1"/>
                </a:solidFill>
                <a:effectLst/>
                <a:latin typeface="Calibri"/>
                <a:ea typeface="Calibri"/>
                <a:cs typeface="Calibri"/>
                <a:sym typeface="Calibri"/>
              </a:rPr>
              <a:t>: studio </a:t>
            </a:r>
            <a:r>
              <a:rPr lang="en-US" sz="1200" b="0" i="0" u="none" strike="noStrike" kern="1200" cap="none" dirty="0" err="1">
                <a:solidFill>
                  <a:schemeClr val="dk1"/>
                </a:solidFill>
                <a:effectLst/>
                <a:latin typeface="Calibri"/>
                <a:ea typeface="Calibri"/>
                <a:cs typeface="Calibri"/>
                <a:sym typeface="Calibri"/>
              </a:rPr>
              <a:t>tdes</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Located at</a:t>
            </a:r>
            <a:r>
              <a:rPr lang="en-US" sz="1200" b="0" i="0" u="none" strike="noStrike" kern="1200" cap="none" dirty="0">
                <a:solidFill>
                  <a:schemeClr val="dk1"/>
                </a:solidFill>
                <a:effectLst/>
                <a:latin typeface="Calibri"/>
                <a:ea typeface="Calibri"/>
                <a:cs typeface="Calibri"/>
                <a:sym typeface="Calibri"/>
              </a:rPr>
              <a:t>: </a:t>
            </a:r>
            <a:r>
              <a:rPr lang="en-US" sz="1200" b="1" i="0" u="sng" strike="noStrike" kern="1200" cap="none" dirty="0">
                <a:solidFill>
                  <a:schemeClr val="dk1"/>
                </a:solidFill>
                <a:effectLst/>
                <a:latin typeface="Calibri"/>
                <a:ea typeface="Calibri"/>
                <a:cs typeface="Calibri"/>
                <a:sym typeface="Calibri"/>
                <a:hlinkClick r:id="rId3"/>
              </a:rPr>
              <a:t>https://www.flickr.com/photos/thedailyenglishshow/16725299326/</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4"/>
              </a:rPr>
              <a:t>CC BY: Attribution</a:t>
            </a:r>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0186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Reading: Measuring Marketing Communication Effectiveness.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41</a:t>
            </a:fld>
            <a:endParaRPr lang="en-US" dirty="0"/>
          </a:p>
        </p:txBody>
      </p:sp>
    </p:spTree>
    <p:extLst>
      <p:ext uri="{BB962C8B-B14F-4D97-AF65-F5344CB8AC3E}">
        <p14:creationId xmlns:p14="http://schemas.microsoft.com/office/powerpoint/2010/main" val="1061319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Examples of Key Performance Indicators.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Melissa Barker.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Spokane Falls Community College.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p:txBody>
      </p:sp>
      <p:sp>
        <p:nvSpPr>
          <p:cNvPr id="4" name="Slide Number Placeholder 3"/>
          <p:cNvSpPr>
            <a:spLocks noGrp="1"/>
          </p:cNvSpPr>
          <p:nvPr>
            <p:ph type="sldNum" sz="quarter" idx="5"/>
          </p:nvPr>
        </p:nvSpPr>
        <p:spPr/>
        <p:txBody>
          <a:bodyPr/>
          <a:lstStyle/>
          <a:p>
            <a:fld id="{B1E6DF9A-4138-4CE9-A2AE-AB9413786FF0}" type="slidenum">
              <a:rPr lang="en-US" smtClean="0"/>
              <a:pPr/>
              <a:t>42</a:t>
            </a:fld>
            <a:endParaRPr lang="en-US" dirty="0"/>
          </a:p>
        </p:txBody>
      </p:sp>
    </p:spTree>
    <p:extLst>
      <p:ext uri="{BB962C8B-B14F-4D97-AF65-F5344CB8AC3E}">
        <p14:creationId xmlns:p14="http://schemas.microsoft.com/office/powerpoint/2010/main" val="3313191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Reading: Developing a Communication Plan.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p:txBody>
      </p:sp>
      <p:sp>
        <p:nvSpPr>
          <p:cNvPr id="4" name="Slide Number Placeholder 3"/>
          <p:cNvSpPr>
            <a:spLocks noGrp="1"/>
          </p:cNvSpPr>
          <p:nvPr>
            <p:ph type="sldNum" sz="quarter" idx="5"/>
          </p:nvPr>
        </p:nvSpPr>
        <p:spPr/>
        <p:txBody>
          <a:bodyPr/>
          <a:lstStyle/>
          <a:p>
            <a:fld id="{B1E6DF9A-4138-4CE9-A2AE-AB9413786FF0}" type="slidenum">
              <a:rPr lang="en-US" smtClean="0"/>
              <a:pPr/>
              <a:t>44</a:t>
            </a:fld>
            <a:endParaRPr lang="en-US" dirty="0"/>
          </a:p>
        </p:txBody>
      </p:sp>
    </p:spTree>
    <p:extLst>
      <p:ext uri="{BB962C8B-B14F-4D97-AF65-F5344CB8AC3E}">
        <p14:creationId xmlns:p14="http://schemas.microsoft.com/office/powerpoint/2010/main" val="124204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Reading: Developing a Communication Plan.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45</a:t>
            </a:fld>
            <a:endParaRPr lang="en-US" dirty="0"/>
          </a:p>
        </p:txBody>
      </p:sp>
    </p:spTree>
    <p:extLst>
      <p:ext uri="{BB962C8B-B14F-4D97-AF65-F5344CB8AC3E}">
        <p14:creationId xmlns:p14="http://schemas.microsoft.com/office/powerpoint/2010/main" val="51147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Reading: Developing a Communication Plan.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a:p>
            <a:r>
              <a:rPr lang="en-US" dirty="0"/>
              <a:t>The information on this slide and on the following slide are a repeat of the information presented on the slide  “</a:t>
            </a:r>
            <a:r>
              <a:rPr lang="en-US" sz="1200" dirty="0"/>
              <a:t>Example: Budget-Detail Template Table”, just in list form.</a:t>
            </a:r>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46</a:t>
            </a:fld>
            <a:endParaRPr lang="en-US" dirty="0"/>
          </a:p>
        </p:txBody>
      </p:sp>
    </p:spTree>
    <p:extLst>
      <p:ext uri="{BB962C8B-B14F-4D97-AF65-F5344CB8AC3E}">
        <p14:creationId xmlns:p14="http://schemas.microsoft.com/office/powerpoint/2010/main" val="3961483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Reading: Developing a Communication Plan.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information on this slide and on the previous slide are a repeat of the information presented on the slide  “</a:t>
            </a:r>
            <a:r>
              <a:rPr lang="en-US" sz="1200" dirty="0"/>
              <a:t>Example: Budget-Detail Template Table”, just in list form.</a:t>
            </a:r>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47</a:t>
            </a:fld>
            <a:endParaRPr lang="en-US" dirty="0"/>
          </a:p>
        </p:txBody>
      </p:sp>
    </p:spTree>
    <p:extLst>
      <p:ext uri="{BB962C8B-B14F-4D97-AF65-F5344CB8AC3E}">
        <p14:creationId xmlns:p14="http://schemas.microsoft.com/office/powerpoint/2010/main" val="1327790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Reading: Developing a Communication Plan.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48</a:t>
            </a:fld>
            <a:endParaRPr lang="en-US" dirty="0"/>
          </a:p>
        </p:txBody>
      </p:sp>
    </p:spTree>
    <p:extLst>
      <p:ext uri="{BB962C8B-B14F-4D97-AF65-F5344CB8AC3E}">
        <p14:creationId xmlns:p14="http://schemas.microsoft.com/office/powerpoint/2010/main" val="3333123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Reading: Developing a Communication Plan.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a:p>
            <a:r>
              <a:rPr lang="en-US" dirty="0"/>
              <a:t>The information on this slide is a sample of the information presented on the slide  “</a:t>
            </a:r>
            <a:r>
              <a:rPr lang="en-US" sz="1200" dirty="0"/>
              <a:t>Campaign Action Plan Template Table”, just in list form.</a:t>
            </a:r>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49</a:t>
            </a:fld>
            <a:endParaRPr lang="en-US" dirty="0"/>
          </a:p>
        </p:txBody>
      </p:sp>
    </p:spTree>
    <p:extLst>
      <p:ext uri="{BB962C8B-B14F-4D97-AF65-F5344CB8AC3E}">
        <p14:creationId xmlns:p14="http://schemas.microsoft.com/office/powerpoint/2010/main" val="3122342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Raining Cats and Dogs.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David Blackwell.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https://www.flickr.com/photos/mobilestreetlife/12505752913/</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BY-ND: Attribution-</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51</a:t>
            </a:fld>
            <a:endParaRPr lang="en-US" dirty="0"/>
          </a:p>
        </p:txBody>
      </p:sp>
    </p:spTree>
    <p:extLst>
      <p:ext uri="{BB962C8B-B14F-4D97-AF65-F5344CB8AC3E}">
        <p14:creationId xmlns:p14="http://schemas.microsoft.com/office/powerpoint/2010/main" val="3523310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Marketing campaigns</a:t>
            </a:r>
            <a:r>
              <a:rPr lang="en-US" sz="1200" b="0" i="0" kern="1200" baseline="0" dirty="0">
                <a:solidFill>
                  <a:schemeClr val="tx1"/>
                </a:solidFill>
                <a:effectLst/>
                <a:latin typeface="Tahoma" panose="020B0604030504040204" pitchFamily="34" charset="0"/>
                <a:ea typeface="+mn-ea"/>
                <a:cs typeface="+mn-cs"/>
              </a:rPr>
              <a:t> need to be aligned to the company strategy. All the components of the campaign also need to be aligned within the campaign. People need to know what they are responsible for and when. Planning is needed to ensure that parts of the marketing mix with more lead time </a:t>
            </a:r>
            <a:r>
              <a:rPr lang="en-US" sz="1200" b="0" i="0" kern="1200" baseline="0" dirty="0" err="1">
                <a:solidFill>
                  <a:schemeClr val="tx1"/>
                </a:solidFill>
                <a:effectLst/>
                <a:latin typeface="Tahoma" panose="020B0604030504040204" pitchFamily="34" charset="0"/>
                <a:ea typeface="+mn-ea"/>
                <a:cs typeface="+mn-cs"/>
              </a:rPr>
              <a:t>ie</a:t>
            </a:r>
            <a:r>
              <a:rPr lang="en-US" sz="1200" b="0" i="0" kern="1200" baseline="0" dirty="0">
                <a:solidFill>
                  <a:schemeClr val="tx1"/>
                </a:solidFill>
                <a:effectLst/>
                <a:latin typeface="Tahoma" panose="020B0604030504040204" pitchFamily="34" charset="0"/>
                <a:ea typeface="+mn-ea"/>
                <a:cs typeface="+mn-cs"/>
              </a:rPr>
              <a:t>. Magazine ads can happen and that promotions don’t cost the company too much. It also helps to plan for contingencies.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Tahom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Planning Session.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WorldIslandInfo.com.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https://www.flickr.com/photos/76074333@N00/317952268/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1285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Important Message.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Patrick </a:t>
            </a:r>
            <a:r>
              <a:rPr lang="en-US" sz="1200" b="0" i="0" kern="1200" dirty="0" err="1">
                <a:solidFill>
                  <a:schemeClr val="tx1"/>
                </a:solidFill>
                <a:effectLst/>
                <a:latin typeface="Tahoma" panose="020B0604030504040204" pitchFamily="34" charset="0"/>
                <a:ea typeface="+mn-ea"/>
                <a:cs typeface="+mn-cs"/>
              </a:rPr>
              <a:t>Denker</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https://www.flickr.com/photos/pdenker/6001236724/</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5</a:t>
            </a:fld>
            <a:endParaRPr lang="en-US" dirty="0"/>
          </a:p>
        </p:txBody>
      </p:sp>
    </p:spTree>
    <p:extLst>
      <p:ext uri="{BB962C8B-B14F-4D97-AF65-F5344CB8AC3E}">
        <p14:creationId xmlns:p14="http://schemas.microsoft.com/office/powerpoint/2010/main" val="839606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53</a:t>
            </a:fld>
            <a:endParaRPr lang="en-US" dirty="0"/>
          </a:p>
        </p:txBody>
      </p:sp>
    </p:spTree>
    <p:extLst>
      <p:ext uri="{BB962C8B-B14F-4D97-AF65-F5344CB8AC3E}">
        <p14:creationId xmlns:p14="http://schemas.microsoft.com/office/powerpoint/2010/main" val="111146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Elevator Operator.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Rennett</a:t>
            </a:r>
            <a:r>
              <a:rPr lang="en-US" sz="1200" b="0" i="0" kern="1200" dirty="0">
                <a:solidFill>
                  <a:schemeClr val="tx1"/>
                </a:solidFill>
                <a:effectLst/>
                <a:latin typeface="Tahoma" panose="020B0604030504040204" pitchFamily="34" charset="0"/>
                <a:ea typeface="+mn-ea"/>
                <a:cs typeface="+mn-cs"/>
              </a:rPr>
              <a:t> Stowe.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https://www.flickr.com/photos/tomsaint/2705065854/</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BY-NC-ND: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6</a:t>
            </a:fld>
            <a:endParaRPr lang="en-US" dirty="0"/>
          </a:p>
        </p:txBody>
      </p:sp>
    </p:spTree>
    <p:extLst>
      <p:ext uri="{BB962C8B-B14F-4D97-AF65-F5344CB8AC3E}">
        <p14:creationId xmlns:p14="http://schemas.microsoft.com/office/powerpoint/2010/main" val="161451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Reading: Defining the Message.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7</a:t>
            </a:fld>
            <a:endParaRPr lang="en-US" dirty="0"/>
          </a:p>
        </p:txBody>
      </p:sp>
    </p:spTree>
    <p:extLst>
      <p:ext uri="{BB962C8B-B14F-4D97-AF65-F5344CB8AC3E}">
        <p14:creationId xmlns:p14="http://schemas.microsoft.com/office/powerpoint/2010/main" val="112595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200" b="0" i="0" kern="1200" dirty="0">
                <a:solidFill>
                  <a:schemeClr val="tx1"/>
                </a:solidFill>
                <a:effectLst/>
                <a:latin typeface="Tahoma" panose="020B0604030504040204" pitchFamily="34" charset="0"/>
                <a:ea typeface="+mn-ea"/>
                <a:cs typeface="+mn-cs"/>
              </a:rPr>
              <a:t>“How to Create Brand Messaging That Really Resonates.” Salesforce Pardot </a:t>
            </a:r>
            <a:r>
              <a:rPr lang="en-US" dirty="0">
                <a:hlinkClick r:id="rId3"/>
              </a:rPr>
              <a:t>https://www.pardot.com/blog/how-to-create-brand-messaging-that-really-resonates/</a:t>
            </a:r>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9</a:t>
            </a:fld>
            <a:endParaRPr lang="en-US" dirty="0"/>
          </a:p>
        </p:txBody>
      </p:sp>
    </p:spTree>
    <p:extLst>
      <p:ext uri="{BB962C8B-B14F-4D97-AF65-F5344CB8AC3E}">
        <p14:creationId xmlns:p14="http://schemas.microsoft.com/office/powerpoint/2010/main" val="271321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BY-SA: Attribution-</a:t>
            </a:r>
            <a:r>
              <a:rPr lang="en-US" sz="1200" b="1" i="1" u="sng" kern="1200" dirty="0" err="1">
                <a:solidFill>
                  <a:schemeClr val="tx1"/>
                </a:solidFill>
                <a:effectLst/>
                <a:latin typeface="Tahoma" panose="020B0604030504040204" pitchFamily="34" charset="0"/>
                <a:ea typeface="+mn-ea"/>
                <a:cs typeface="+mn-cs"/>
                <a:hlinkClick r:id="rId3"/>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14</a:t>
            </a:fld>
            <a:endParaRPr lang="en-US" dirty="0"/>
          </a:p>
        </p:txBody>
      </p:sp>
    </p:spTree>
    <p:extLst>
      <p:ext uri="{BB962C8B-B14F-4D97-AF65-F5344CB8AC3E}">
        <p14:creationId xmlns:p14="http://schemas.microsoft.com/office/powerpoint/2010/main" val="1313349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BY-SA: Attribution-ShareAlike</a:t>
            </a:r>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17</a:t>
            </a:fld>
            <a:endParaRPr lang="en-US" dirty="0"/>
          </a:p>
        </p:txBody>
      </p:sp>
    </p:spTree>
    <p:extLst>
      <p:ext uri="{BB962C8B-B14F-4D97-AF65-F5344CB8AC3E}">
        <p14:creationId xmlns:p14="http://schemas.microsoft.com/office/powerpoint/2010/main" val="852808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Screenshot Keep Your Head PSA. </a:t>
            </a:r>
            <a:r>
              <a:rPr lang="en-US" sz="1200" b="1" i="0" u="none" strike="noStrike" kern="1200" cap="none" dirty="0">
                <a:solidFill>
                  <a:schemeClr val="dk1"/>
                </a:solidFill>
                <a:effectLst/>
                <a:latin typeface="Calibri"/>
                <a:ea typeface="Calibri"/>
                <a:cs typeface="Calibri"/>
                <a:sym typeface="Calibri"/>
              </a:rPr>
              <a:t>Provided by</a:t>
            </a:r>
            <a:r>
              <a:rPr lang="en-US" sz="1200" b="0" i="0" u="none" strike="noStrike" kern="1200" cap="none" dirty="0">
                <a:solidFill>
                  <a:schemeClr val="dk1"/>
                </a:solidFill>
                <a:effectLst/>
                <a:latin typeface="Calibri"/>
                <a:ea typeface="Calibri"/>
                <a:cs typeface="Calibri"/>
                <a:sym typeface="Calibri"/>
              </a:rPr>
              <a:t>: Lumen Learning.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3"/>
              </a:rPr>
              <a:t>CC BY: Attribution</a:t>
            </a:r>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8945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dpi="0" rotWithShape="1">
          <a:blip r:embed="rId2">
            <a:lum/>
          </a:blip>
          <a:srcRect/>
          <a:stretch>
            <a:fillRect t="-9000" b="-9000"/>
          </a:stretch>
        </a:blip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147541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397355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6" name="Google Shape;20;p4">
            <a:extLst>
              <a:ext uri="{FF2B5EF4-FFF2-40B4-BE49-F238E27FC236}">
                <a16:creationId xmlns:a16="http://schemas.microsoft.com/office/drawing/2014/main"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84384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4" name="Google Shape;20;p4">
            <a:extLst>
              <a:ext uri="{FF2B5EF4-FFF2-40B4-BE49-F238E27FC236}">
                <a16:creationId xmlns:a16="http://schemas.microsoft.com/office/drawing/2014/main"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80664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7" name="Google Shape;20;p4">
            <a:extLst>
              <a:ext uri="{FF2B5EF4-FFF2-40B4-BE49-F238E27FC236}">
                <a16:creationId xmlns:a16="http://schemas.microsoft.com/office/drawing/2014/main"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05491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8" name="Google Shape;20;p4">
            <a:extLst>
              <a:ext uri="{FF2B5EF4-FFF2-40B4-BE49-F238E27FC236}">
                <a16:creationId xmlns:a16="http://schemas.microsoft.com/office/drawing/2014/main"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451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2475"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29" name="Google Shape;29;p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lstStyle>
            <a:lvl1pPr marL="257175" marR="0" lvl="0" indent="-128588" algn="l" rtl="0">
              <a:lnSpc>
                <a:spcPct val="90000"/>
              </a:lnSpc>
              <a:spcBef>
                <a:spcPts val="563"/>
              </a:spcBef>
              <a:spcAft>
                <a:spcPts val="0"/>
              </a:spcAft>
              <a:buClr>
                <a:schemeClr val="dk1"/>
              </a:buClr>
              <a:buSzPts val="2400"/>
              <a:buFont typeface="Arial"/>
              <a:buNone/>
              <a:defRPr sz="1350" b="1" i="0" u="none" strike="noStrike" cap="none">
                <a:solidFill>
                  <a:schemeClr val="dk1"/>
                </a:solidFill>
                <a:latin typeface="Century Gothic"/>
                <a:ea typeface="Century Gothic"/>
                <a:cs typeface="Century Gothic"/>
                <a:sym typeface="Century Gothic"/>
              </a:defRPr>
            </a:lvl1pPr>
            <a:lvl2pPr marL="514350" marR="0" lvl="1" indent="-128588" algn="l" rtl="0">
              <a:lnSpc>
                <a:spcPct val="90000"/>
              </a:lnSpc>
              <a:spcBef>
                <a:spcPts val="281"/>
              </a:spcBef>
              <a:spcAft>
                <a:spcPts val="0"/>
              </a:spcAft>
              <a:buClr>
                <a:schemeClr val="dk1"/>
              </a:buClr>
              <a:buSzPts val="2000"/>
              <a:buFont typeface="Arial"/>
              <a:buNone/>
              <a:defRPr sz="1125" b="1" i="0" u="none" strike="noStrike" cap="none">
                <a:solidFill>
                  <a:schemeClr val="dk1"/>
                </a:solidFill>
                <a:latin typeface="Century Gothic"/>
                <a:ea typeface="Century Gothic"/>
                <a:cs typeface="Century Gothic"/>
                <a:sym typeface="Century Gothic"/>
              </a:defRPr>
            </a:lvl2pPr>
            <a:lvl3pPr marL="771525" marR="0" lvl="2" indent="-128588" algn="l" rtl="0">
              <a:lnSpc>
                <a:spcPct val="90000"/>
              </a:lnSpc>
              <a:spcBef>
                <a:spcPts val="281"/>
              </a:spcBef>
              <a:spcAft>
                <a:spcPts val="0"/>
              </a:spcAft>
              <a:buClr>
                <a:schemeClr val="dk1"/>
              </a:buClr>
              <a:buSzPts val="1800"/>
              <a:buFont typeface="Arial"/>
              <a:buNone/>
              <a:defRPr sz="1013" b="1" i="0" u="none" strike="noStrike" cap="none">
                <a:solidFill>
                  <a:schemeClr val="dk1"/>
                </a:solidFill>
                <a:latin typeface="Century Gothic"/>
                <a:ea typeface="Century Gothic"/>
                <a:cs typeface="Century Gothic"/>
                <a:sym typeface="Century Gothic"/>
              </a:defRPr>
            </a:lvl3pPr>
            <a:lvl4pPr marL="1028700" marR="0" lvl="3"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4pPr>
            <a:lvl5pPr marL="1285875" marR="0" lvl="4"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5pPr>
            <a:lvl6pPr marL="1543050" marR="0" lvl="5"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6pPr>
            <a:lvl7pPr marL="1800225" marR="0" lvl="6"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7pPr>
            <a:lvl8pPr marL="2057400" marR="0" lvl="7"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8pPr>
            <a:lvl9pPr marL="2314575" marR="0" lvl="8"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0" name="Google Shape;30;p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1" name="Google Shape;31;p6"/>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lstStyle>
            <a:lvl1pPr marL="257175" marR="0" lvl="0" indent="-128588" algn="l" rtl="0">
              <a:lnSpc>
                <a:spcPct val="90000"/>
              </a:lnSpc>
              <a:spcBef>
                <a:spcPts val="563"/>
              </a:spcBef>
              <a:spcAft>
                <a:spcPts val="0"/>
              </a:spcAft>
              <a:buClr>
                <a:schemeClr val="dk1"/>
              </a:buClr>
              <a:buSzPts val="2400"/>
              <a:buFont typeface="Arial"/>
              <a:buNone/>
              <a:defRPr sz="1350" b="1" i="0" u="none" strike="noStrike" cap="none">
                <a:solidFill>
                  <a:schemeClr val="dk1"/>
                </a:solidFill>
                <a:latin typeface="Century Gothic"/>
                <a:ea typeface="Century Gothic"/>
                <a:cs typeface="Century Gothic"/>
                <a:sym typeface="Century Gothic"/>
              </a:defRPr>
            </a:lvl1pPr>
            <a:lvl2pPr marL="514350" marR="0" lvl="1" indent="-128588" algn="l" rtl="0">
              <a:lnSpc>
                <a:spcPct val="90000"/>
              </a:lnSpc>
              <a:spcBef>
                <a:spcPts val="281"/>
              </a:spcBef>
              <a:spcAft>
                <a:spcPts val="0"/>
              </a:spcAft>
              <a:buClr>
                <a:schemeClr val="dk1"/>
              </a:buClr>
              <a:buSzPts val="2000"/>
              <a:buFont typeface="Arial"/>
              <a:buNone/>
              <a:defRPr sz="1125" b="1" i="0" u="none" strike="noStrike" cap="none">
                <a:solidFill>
                  <a:schemeClr val="dk1"/>
                </a:solidFill>
                <a:latin typeface="Century Gothic"/>
                <a:ea typeface="Century Gothic"/>
                <a:cs typeface="Century Gothic"/>
                <a:sym typeface="Century Gothic"/>
              </a:defRPr>
            </a:lvl2pPr>
            <a:lvl3pPr marL="771525" marR="0" lvl="2" indent="-128588" algn="l" rtl="0">
              <a:lnSpc>
                <a:spcPct val="90000"/>
              </a:lnSpc>
              <a:spcBef>
                <a:spcPts val="281"/>
              </a:spcBef>
              <a:spcAft>
                <a:spcPts val="0"/>
              </a:spcAft>
              <a:buClr>
                <a:schemeClr val="dk1"/>
              </a:buClr>
              <a:buSzPts val="1800"/>
              <a:buFont typeface="Arial"/>
              <a:buNone/>
              <a:defRPr sz="1013" b="1" i="0" u="none" strike="noStrike" cap="none">
                <a:solidFill>
                  <a:schemeClr val="dk1"/>
                </a:solidFill>
                <a:latin typeface="Century Gothic"/>
                <a:ea typeface="Century Gothic"/>
                <a:cs typeface="Century Gothic"/>
                <a:sym typeface="Century Gothic"/>
              </a:defRPr>
            </a:lvl3pPr>
            <a:lvl4pPr marL="1028700" marR="0" lvl="3"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4pPr>
            <a:lvl5pPr marL="1285875" marR="0" lvl="4"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5pPr>
            <a:lvl6pPr marL="1543050" marR="0" lvl="5"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6pPr>
            <a:lvl7pPr marL="1800225" marR="0" lvl="6"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7pPr>
            <a:lvl8pPr marL="2057400" marR="0" lvl="7"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8pPr>
            <a:lvl9pPr marL="2314575" marR="0" lvl="8"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2" name="Google Shape;32;p6"/>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3" name="Google Shape;33;p6"/>
          <p:cNvSpPr txBox="1">
            <a:spLocks noGrp="1"/>
          </p:cNvSpPr>
          <p:nvPr>
            <p:ph type="sldNum" idx="12"/>
          </p:nvPr>
        </p:nvSpPr>
        <p:spPr>
          <a:xfrm>
            <a:off x="838200" y="6356354"/>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165841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2475"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23" name="Google Shape;2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4" name="Google Shape;24;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5" name="Google Shape;25;p5"/>
          <p:cNvSpPr txBox="1">
            <a:spLocks noGrp="1"/>
          </p:cNvSpPr>
          <p:nvPr>
            <p:ph type="sldNum" idx="12"/>
          </p:nvPr>
        </p:nvSpPr>
        <p:spPr>
          <a:xfrm>
            <a:off x="838200" y="6356354"/>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16377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3058097769"/>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78747-2452-F54B-A2A6-160B0347661B}"/>
              </a:ext>
            </a:extLst>
          </p:cNvPr>
          <p:cNvSpPr>
            <a:spLocks noGrp="1"/>
          </p:cNvSpPr>
          <p:nvPr>
            <p:ph type="ctrTitle"/>
          </p:nvPr>
        </p:nvSpPr>
        <p:spPr/>
        <p:txBody>
          <a:bodyPr/>
          <a:lstStyle/>
          <a:p>
            <a:r>
              <a:rPr lang="en-US" dirty="0"/>
              <a:t>Principles of Marketing</a:t>
            </a:r>
          </a:p>
        </p:txBody>
      </p:sp>
      <p:sp>
        <p:nvSpPr>
          <p:cNvPr id="3" name="Subtitle 2">
            <a:extLst>
              <a:ext uri="{FF2B5EF4-FFF2-40B4-BE49-F238E27FC236}">
                <a16:creationId xmlns:a16="http://schemas.microsoft.com/office/drawing/2014/main" id="{6AF44FF2-272E-9B4D-BECA-9F5E997D08F4}"/>
              </a:ext>
            </a:extLst>
          </p:cNvPr>
          <p:cNvSpPr>
            <a:spLocks noGrp="1"/>
          </p:cNvSpPr>
          <p:nvPr>
            <p:ph type="subTitle" idx="1"/>
          </p:nvPr>
        </p:nvSpPr>
        <p:spPr/>
        <p:txBody>
          <a:bodyPr/>
          <a:lstStyle/>
          <a:p>
            <a:r>
              <a:rPr lang="en-US" sz="1800" dirty="0"/>
              <a:t>Module 13: Promotion</a:t>
            </a:r>
          </a:p>
          <a:p>
            <a:endParaRPr lang="en-US" dirty="0"/>
          </a:p>
        </p:txBody>
      </p:sp>
    </p:spTree>
    <p:extLst>
      <p:ext uri="{BB962C8B-B14F-4D97-AF65-F5344CB8AC3E}">
        <p14:creationId xmlns:p14="http://schemas.microsoft.com/office/powerpoint/2010/main" val="2856683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F6A68-9817-E04C-B7CA-CECC4B83EDED}"/>
              </a:ext>
            </a:extLst>
          </p:cNvPr>
          <p:cNvSpPr>
            <a:spLocks noGrp="1"/>
          </p:cNvSpPr>
          <p:nvPr>
            <p:ph type="title"/>
          </p:nvPr>
        </p:nvSpPr>
        <p:spPr/>
        <p:txBody>
          <a:bodyPr/>
          <a:lstStyle/>
          <a:p>
            <a:r>
              <a:rPr lang="en-US" sz="3300" dirty="0"/>
              <a:t>Example continued: </a:t>
            </a:r>
            <a:r>
              <a:rPr lang="en-US" sz="3300" dirty="0" err="1"/>
              <a:t>HighFive</a:t>
            </a:r>
            <a:r>
              <a:rPr lang="en-US" sz="3300" dirty="0"/>
              <a:t> Elevator Pitch</a:t>
            </a:r>
          </a:p>
        </p:txBody>
      </p:sp>
      <p:sp>
        <p:nvSpPr>
          <p:cNvPr id="3" name="Text Placeholder 2">
            <a:extLst>
              <a:ext uri="{FF2B5EF4-FFF2-40B4-BE49-F238E27FC236}">
                <a16:creationId xmlns:a16="http://schemas.microsoft.com/office/drawing/2014/main" id="{551B3BD2-6DA3-1F46-BD1C-691CB6999786}"/>
              </a:ext>
            </a:extLst>
          </p:cNvPr>
          <p:cNvSpPr>
            <a:spLocks noGrp="1"/>
          </p:cNvSpPr>
          <p:nvPr>
            <p:ph type="body" idx="1"/>
          </p:nvPr>
        </p:nvSpPr>
        <p:spPr/>
        <p:txBody>
          <a:bodyPr/>
          <a:lstStyle/>
          <a:p>
            <a:r>
              <a:rPr lang="en-US" sz="2100" dirty="0"/>
              <a:t>Elevator Pitch: </a:t>
            </a:r>
            <a:r>
              <a:rPr lang="en-US" sz="2100" dirty="0" err="1"/>
              <a:t>Highfive</a:t>
            </a:r>
            <a:r>
              <a:rPr lang="en-US" sz="2100" dirty="0"/>
              <a:t> is video conferencing you can actually love. We believe teams work best face-to-face. That’s why we designed the first video conferencing product designed to connect every person and room in an organization. </a:t>
            </a:r>
            <a:r>
              <a:rPr lang="en-US" sz="2100" dirty="0" err="1"/>
              <a:t>Highfive</a:t>
            </a:r>
            <a:r>
              <a:rPr lang="en-US" sz="2100" dirty="0"/>
              <a:t> provides an all-in-one video conferencing hardware device that plugs into any TV screen, turning any ordinary meeting room into a video room. </a:t>
            </a:r>
            <a:r>
              <a:rPr lang="en-US" sz="2100" dirty="0" err="1"/>
              <a:t>Highfive</a:t>
            </a:r>
            <a:r>
              <a:rPr lang="en-US" sz="2100" dirty="0"/>
              <a:t> also provides cloud apps, which allow employees and guests to simply click a link from any laptop or mobile device and instantly connect face-to-face with anyone, anywhere. The hardware device costs the same as a high-end iPad and the cloud apps are free. We think video shouldn’t be a boardroom luxury. It should be available everywhere.</a:t>
            </a:r>
          </a:p>
          <a:p>
            <a:endParaRPr lang="en-US" sz="2100" dirty="0"/>
          </a:p>
        </p:txBody>
      </p:sp>
    </p:spTree>
    <p:extLst>
      <p:ext uri="{BB962C8B-B14F-4D97-AF65-F5344CB8AC3E}">
        <p14:creationId xmlns:p14="http://schemas.microsoft.com/office/powerpoint/2010/main" val="2005551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28EAC-3C26-1447-8FA9-A8F415B43995}"/>
              </a:ext>
            </a:extLst>
          </p:cNvPr>
          <p:cNvSpPr>
            <a:spLocks noGrp="1"/>
          </p:cNvSpPr>
          <p:nvPr>
            <p:ph type="title"/>
          </p:nvPr>
        </p:nvSpPr>
        <p:spPr/>
        <p:txBody>
          <a:bodyPr/>
          <a:lstStyle/>
          <a:p>
            <a:r>
              <a:rPr lang="en-US" sz="3300" dirty="0"/>
              <a:t>Example continued: </a:t>
            </a:r>
            <a:r>
              <a:rPr lang="en-US" sz="3300" dirty="0" err="1"/>
              <a:t>HighFive</a:t>
            </a:r>
            <a:r>
              <a:rPr lang="en-US" sz="3300" dirty="0"/>
              <a:t> Brand Pillars</a:t>
            </a:r>
          </a:p>
        </p:txBody>
      </p:sp>
      <p:sp>
        <p:nvSpPr>
          <p:cNvPr id="3" name="Text Placeholder 2">
            <a:extLst>
              <a:ext uri="{FF2B5EF4-FFF2-40B4-BE49-F238E27FC236}">
                <a16:creationId xmlns:a16="http://schemas.microsoft.com/office/drawing/2014/main" id="{4AF0F5DF-8429-ED43-BF09-6D0A3B043CEA}"/>
              </a:ext>
            </a:extLst>
          </p:cNvPr>
          <p:cNvSpPr>
            <a:spLocks noGrp="1"/>
          </p:cNvSpPr>
          <p:nvPr>
            <p:ph type="body" idx="1"/>
          </p:nvPr>
        </p:nvSpPr>
        <p:spPr>
          <a:xfrm>
            <a:off x="838200" y="1351722"/>
            <a:ext cx="10515600" cy="4825241"/>
          </a:xfrm>
        </p:spPr>
        <p:txBody>
          <a:bodyPr/>
          <a:lstStyle/>
          <a:p>
            <a:r>
              <a:rPr lang="en-US" sz="1800" dirty="0"/>
              <a:t>Brand Pillars</a:t>
            </a:r>
          </a:p>
          <a:p>
            <a:pPr lvl="1"/>
            <a:r>
              <a:rPr lang="en-US" sz="1800" dirty="0"/>
              <a:t>Easy</a:t>
            </a:r>
          </a:p>
          <a:p>
            <a:pPr lvl="2"/>
            <a:r>
              <a:rPr lang="en-US" sz="1800" dirty="0"/>
              <a:t>Headline benefits: </a:t>
            </a:r>
            <a:r>
              <a:rPr lang="en-US" sz="1800" dirty="0" err="1"/>
              <a:t>Highfive</a:t>
            </a:r>
            <a:r>
              <a:rPr lang="en-US" sz="1800" dirty="0"/>
              <a:t> is beautifully simple video conferencing you can start or join with a single click.</a:t>
            </a:r>
          </a:p>
          <a:p>
            <a:pPr lvl="2"/>
            <a:r>
              <a:rPr lang="en-US" sz="1800" dirty="0"/>
              <a:t>Supporting examples: Join calls from your calendar, SMS, or email by clicking a URL, hand off video calls from your personal device to a meeting room TV with a swipe or click—no remote control needed. 5-minute plug and play setup.</a:t>
            </a:r>
          </a:p>
          <a:p>
            <a:pPr lvl="1"/>
            <a:r>
              <a:rPr lang="en-US" sz="1800" dirty="0"/>
              <a:t>Everywhere</a:t>
            </a:r>
          </a:p>
          <a:p>
            <a:pPr lvl="2"/>
            <a:r>
              <a:rPr lang="en-US" sz="1800" dirty="0"/>
              <a:t>Headline Benefits: Twenty conference rooms for the price of one Cisco or Polycom system.</a:t>
            </a:r>
          </a:p>
          <a:p>
            <a:pPr lvl="2"/>
            <a:r>
              <a:rPr lang="en-US" sz="1800" dirty="0"/>
              <a:t>Supporting Examples: Comparable systems cost, about 15 thousand per room. At the price of an iPad, </a:t>
            </a:r>
            <a:r>
              <a:rPr lang="en-US" sz="1800" dirty="0" err="1"/>
              <a:t>Highfive</a:t>
            </a:r>
            <a:r>
              <a:rPr lang="en-US" sz="1800" dirty="0"/>
              <a:t> can be deployed in every room. Free apps let people stay connected at their desks or on the go.</a:t>
            </a:r>
          </a:p>
          <a:p>
            <a:pPr lvl="1"/>
            <a:r>
              <a:rPr lang="en-US" sz="1800" dirty="0"/>
              <a:t>Enterprise</a:t>
            </a:r>
          </a:p>
          <a:p>
            <a:pPr lvl="2"/>
            <a:r>
              <a:rPr lang="en-US" sz="1800" dirty="0"/>
              <a:t>Headline Benefits: Built for businesses, not social networking.</a:t>
            </a:r>
          </a:p>
          <a:p>
            <a:pPr lvl="2"/>
            <a:r>
              <a:rPr lang="en-US" sz="1800" dirty="0"/>
              <a:t>Supporting Examples: Must sign up with work email address, domain-based security model, enterprise reliability and security built by the same people that built Google Apps for Business.</a:t>
            </a:r>
          </a:p>
          <a:p>
            <a:endParaRPr lang="en-US" sz="1800" dirty="0"/>
          </a:p>
        </p:txBody>
      </p:sp>
    </p:spTree>
    <p:extLst>
      <p:ext uri="{BB962C8B-B14F-4D97-AF65-F5344CB8AC3E}">
        <p14:creationId xmlns:p14="http://schemas.microsoft.com/office/powerpoint/2010/main" val="3422520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Standard Marketing Campaign Planning Steps:</a:t>
            </a:r>
          </a:p>
        </p:txBody>
      </p:sp>
      <p:sp>
        <p:nvSpPr>
          <p:cNvPr id="3" name="Content Placeholder 2"/>
          <p:cNvSpPr>
            <a:spLocks noGrp="1"/>
          </p:cNvSpPr>
          <p:nvPr>
            <p:ph type="body" idx="1"/>
          </p:nvPr>
        </p:nvSpPr>
        <p:spPr/>
        <p:txBody>
          <a:bodyPr/>
          <a:lstStyle/>
          <a:p>
            <a:r>
              <a:rPr lang="en-US" sz="2100" dirty="0"/>
              <a:t>Determine the target market</a:t>
            </a:r>
          </a:p>
          <a:p>
            <a:r>
              <a:rPr lang="en-US" sz="2100" dirty="0"/>
              <a:t>Determine purpose and objectives for the IMC campaign</a:t>
            </a:r>
          </a:p>
          <a:p>
            <a:r>
              <a:rPr lang="en-US" sz="2100" dirty="0"/>
              <a:t>Set S.M.A.R.T. goals</a:t>
            </a:r>
          </a:p>
          <a:p>
            <a:r>
              <a:rPr lang="en-US" sz="2100" dirty="0"/>
              <a:t>Define the message</a:t>
            </a:r>
          </a:p>
          <a:p>
            <a:r>
              <a:rPr lang="en-US" sz="2100" dirty="0"/>
              <a:t>Select marketing communications methods and tools</a:t>
            </a:r>
          </a:p>
          <a:p>
            <a:r>
              <a:rPr lang="en-US" sz="2100" dirty="0"/>
              <a:t>Determine the promotional mix: which tools to use, when, and how much</a:t>
            </a:r>
          </a:p>
          <a:p>
            <a:r>
              <a:rPr lang="en-US" sz="2100" dirty="0"/>
              <a:t>Execute the campaign</a:t>
            </a:r>
          </a:p>
          <a:p>
            <a:r>
              <a:rPr lang="en-US" sz="2100" dirty="0"/>
              <a:t>Measure results and refine approach, as needed</a:t>
            </a:r>
          </a:p>
          <a:p>
            <a:endParaRPr lang="en-US" sz="2100" dirty="0"/>
          </a:p>
        </p:txBody>
      </p:sp>
    </p:spTree>
    <p:extLst>
      <p:ext uri="{BB962C8B-B14F-4D97-AF65-F5344CB8AC3E}">
        <p14:creationId xmlns:p14="http://schemas.microsoft.com/office/powerpoint/2010/main" val="2481454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The AIDA Model</a:t>
            </a:r>
          </a:p>
        </p:txBody>
      </p:sp>
      <p:sp>
        <p:nvSpPr>
          <p:cNvPr id="3" name="Content Placeholder 2"/>
          <p:cNvSpPr>
            <a:spLocks noGrp="1"/>
          </p:cNvSpPr>
          <p:nvPr>
            <p:ph type="body" idx="1"/>
          </p:nvPr>
        </p:nvSpPr>
        <p:spPr/>
        <p:txBody>
          <a:bodyPr/>
          <a:lstStyle/>
          <a:p>
            <a:r>
              <a:rPr lang="en-US" sz="2100" dirty="0"/>
              <a:t>A represents attention or awareness, and the ability to attract the attention of the consumers</a:t>
            </a:r>
          </a:p>
          <a:p>
            <a:r>
              <a:rPr lang="en-US" sz="2100" dirty="0"/>
              <a:t>I is interest and points to the ability to raise the interest of consumers by focusing on and demonstrating advantages and benefits (instead of focusing on features, as in traditional advertising)</a:t>
            </a:r>
          </a:p>
          <a:p>
            <a:r>
              <a:rPr lang="en-US" sz="2100" dirty="0"/>
              <a:t>D represents desire. The advertisement convinces consumers that they want and desire the product or service because it will satisfy their needs</a:t>
            </a:r>
          </a:p>
          <a:p>
            <a:r>
              <a:rPr lang="en-US" sz="2100" dirty="0"/>
              <a:t>A is action. Consumers are led to take action by purchasing the product or service</a:t>
            </a:r>
          </a:p>
          <a:p>
            <a:endParaRPr lang="en-US" sz="2100" dirty="0"/>
          </a:p>
        </p:txBody>
      </p:sp>
    </p:spTree>
    <p:extLst>
      <p:ext uri="{BB962C8B-B14F-4D97-AF65-F5344CB8AC3E}">
        <p14:creationId xmlns:p14="http://schemas.microsoft.com/office/powerpoint/2010/main" val="3991304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Campaign Objectives and AIDA Model Stages</a:t>
            </a:r>
          </a:p>
        </p:txBody>
      </p:sp>
      <p:graphicFrame>
        <p:nvGraphicFramePr>
          <p:cNvPr id="4" name="Content Placeholder 3" descr="Awareness: Build awareness to motivate further action. Develop brand awareness and recognition. Increase traffic to physical or virtual stores, Web sites, or other channels. Remind customers about a brand, product, service or category. Interest: Generate interest by informing about benefits; shaping perceptions. Differentiate a product, stressing benefits and features not available from competitors. Provide mroe information about the product or the service because information may be correlated with greater likelihood of purchase. Increase demand for a specific product or a product category; generate enough interest to research further. Desire: Create desire; move from &quot;liking&quot; to &quot;wanting&quot;. Build brand equity by increasing customer perceptions of qualtiy, desirability, and other brand attributes. Stimulate trial, an important step in building new brands and rejuvenating stagnant brands. Change or influence customer beliefs and attitudes about a brand, product, or category, ideally creating an emotional connection. Action: Take action toward purchasing. Reduce purchase risk to make prospective customers feel more comfortable buying a new or unfamiliar product or brand. Encourage repeat purchases in the effort to increase usage and brand loyalty. Increase sales and/or market share, witht the goal of broadening reach within a time period, product category, or segment." title="Slide 12"/>
          <p:cNvGraphicFramePr>
            <a:graphicFrameLocks noGrp="1"/>
          </p:cNvGraphicFramePr>
          <p:nvPr>
            <p:ph idx="4294967295"/>
            <p:extLst>
              <p:ext uri="{D42A27DB-BD31-4B8C-83A1-F6EECF244321}">
                <p14:modId xmlns:p14="http://schemas.microsoft.com/office/powerpoint/2010/main" val="1758429893"/>
              </p:ext>
            </p:extLst>
          </p:nvPr>
        </p:nvGraphicFramePr>
        <p:xfrm>
          <a:off x="1768848" y="1501370"/>
          <a:ext cx="8654304" cy="5158510"/>
        </p:xfrm>
        <a:graphic>
          <a:graphicData uri="http://schemas.openxmlformats.org/drawingml/2006/table">
            <a:tbl>
              <a:tblPr firstRow="1"/>
              <a:tblGrid>
                <a:gridCol w="2123264">
                  <a:extLst>
                    <a:ext uri="{9D8B030D-6E8A-4147-A177-3AD203B41FA5}">
                      <a16:colId xmlns:a16="http://schemas.microsoft.com/office/drawing/2014/main" val="3095660312"/>
                    </a:ext>
                  </a:extLst>
                </a:gridCol>
                <a:gridCol w="6531040">
                  <a:extLst>
                    <a:ext uri="{9D8B030D-6E8A-4147-A177-3AD203B41FA5}">
                      <a16:colId xmlns:a16="http://schemas.microsoft.com/office/drawing/2014/main" val="1364210793"/>
                    </a:ext>
                  </a:extLst>
                </a:gridCol>
              </a:tblGrid>
              <a:tr h="170838">
                <a:tc>
                  <a:txBody>
                    <a:bodyPr/>
                    <a:lstStyle/>
                    <a:p>
                      <a:pPr algn="l" fontAlgn="ctr"/>
                      <a:r>
                        <a:rPr lang="en-US" sz="14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AIDA Model Stages</a:t>
                      </a:r>
                      <a:endParaRPr lang="en-US" sz="14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0493" marR="100493" marT="25123" marB="25123"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4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Typical Campaign Objectives</a:t>
                      </a:r>
                      <a:endParaRPr lang="en-US" sz="14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0493" marR="100493" marT="25123" marB="25123"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780026359"/>
                  </a:ext>
                </a:extLst>
              </a:tr>
              <a:tr h="653203">
                <a:tc>
                  <a:txBody>
                    <a:bodyPr/>
                    <a:lstStyle/>
                    <a:p>
                      <a:pPr algn="l" fontAlgn="base"/>
                      <a:r>
                        <a:rPr lang="en-US" sz="14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Awareness:</a:t>
                      </a:r>
                      <a:endParaRPr lang="en-US" sz="1400" b="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p>
                      <a:pPr algn="l" fontAlgn="base"/>
                      <a:r>
                        <a:rPr lang="en-US" sz="1400" b="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Build awareness to motivate further action</a:t>
                      </a:r>
                    </a:p>
                  </a:txBody>
                  <a:tcPr marL="100493" marR="100493" marT="25123" marB="25123"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base"/>
                      <a:r>
                        <a:rPr lang="en-US" sz="14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Develop brand awareness</a:t>
                      </a:r>
                      <a:r>
                        <a:rPr lang="en-US" sz="1400" b="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 and recognition</a:t>
                      </a:r>
                    </a:p>
                    <a:p>
                      <a:pPr algn="l" fontAlgn="base"/>
                      <a:r>
                        <a:rPr lang="en-US" sz="14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Increase traffic</a:t>
                      </a:r>
                      <a:r>
                        <a:rPr lang="en-US" sz="1400" b="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 to physical or virtual stores, Web sites, or other channels</a:t>
                      </a:r>
                    </a:p>
                    <a:p>
                      <a:pPr algn="l" fontAlgn="base"/>
                      <a:r>
                        <a:rPr lang="en-US" sz="14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Remind </a:t>
                      </a:r>
                      <a:r>
                        <a:rPr lang="en-US" sz="1400" b="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customers about a brand, product, service or category</a:t>
                      </a:r>
                    </a:p>
                  </a:txBody>
                  <a:tcPr marL="100493" marR="100493" marT="25123" marB="25123"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1208146003"/>
                  </a:ext>
                </a:extLst>
              </a:tr>
              <a:tr h="1256160">
                <a:tc>
                  <a:txBody>
                    <a:bodyPr/>
                    <a:lstStyle/>
                    <a:p>
                      <a:pPr algn="l" fontAlgn="base"/>
                      <a:r>
                        <a:rPr lang="en-US" sz="1400" b="1">
                          <a:solidFill>
                            <a:srgbClr val="222222"/>
                          </a:solidFill>
                          <a:effectLst/>
                          <a:latin typeface="Century Gothic" panose="020B0502020202020204" pitchFamily="34" charset="0"/>
                          <a:ea typeface="Tahoma" panose="020B0604030504040204" pitchFamily="34" charset="0"/>
                          <a:cs typeface="Tahoma" panose="020B0604030504040204" pitchFamily="34" charset="0"/>
                        </a:rPr>
                        <a:t>Interest:</a:t>
                      </a:r>
                      <a:endParaRPr lang="en-US" sz="1400" b="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p>
                      <a:pPr algn="l" fontAlgn="base"/>
                      <a:r>
                        <a:rPr lang="en-US" sz="1400" b="0">
                          <a:solidFill>
                            <a:srgbClr val="222222"/>
                          </a:solidFill>
                          <a:effectLst/>
                          <a:latin typeface="Century Gothic" panose="020B0502020202020204" pitchFamily="34" charset="0"/>
                          <a:ea typeface="Tahoma" panose="020B0604030504040204" pitchFamily="34" charset="0"/>
                          <a:cs typeface="Tahoma" panose="020B0604030504040204" pitchFamily="34" charset="0"/>
                        </a:rPr>
                        <a:t>Generate interest by informing about benefits; shaping perceptions</a:t>
                      </a:r>
                    </a:p>
                    <a:p>
                      <a:pPr algn="l" fontAlgn="base"/>
                      <a:r>
                        <a:rPr lang="en-US" sz="1400" b="0">
                          <a:solidFill>
                            <a:srgbClr val="222222"/>
                          </a:solidFill>
                          <a:effectLst/>
                          <a:latin typeface="Century Gothic" panose="020B0502020202020204" pitchFamily="34" charset="0"/>
                          <a:ea typeface="Tahoma" panose="020B0604030504040204" pitchFamily="34" charset="0"/>
                          <a:cs typeface="Tahoma" panose="020B0604030504040204" pitchFamily="34" charset="0"/>
                        </a:rPr>
                        <a:t> </a:t>
                      </a:r>
                    </a:p>
                  </a:txBody>
                  <a:tcPr marL="100493" marR="100493" marT="25123" marB="25123"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base"/>
                      <a:r>
                        <a:rPr lang="en-US" sz="14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Differentiate a product</a:t>
                      </a:r>
                      <a:r>
                        <a:rPr lang="en-US" sz="1400" b="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 stressing benefits and features not available from competitors</a:t>
                      </a:r>
                    </a:p>
                    <a:p>
                      <a:pPr algn="l" fontAlgn="base"/>
                      <a:r>
                        <a:rPr lang="en-US" sz="14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Provide more information</a:t>
                      </a:r>
                      <a:r>
                        <a:rPr lang="en-US" sz="1400" b="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 about the product or the service because information may be correlated with greater likelihood of purchase</a:t>
                      </a:r>
                    </a:p>
                    <a:p>
                      <a:pPr algn="l" fontAlgn="base"/>
                      <a:r>
                        <a:rPr lang="en-US" sz="14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Increase demand</a:t>
                      </a:r>
                      <a:r>
                        <a:rPr lang="en-US" sz="1400" b="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 for a specific product or a product category; generate enough interest to research further</a:t>
                      </a:r>
                    </a:p>
                  </a:txBody>
                  <a:tcPr marL="100493" marR="100493" marT="25123" marB="25123"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3902403096"/>
                  </a:ext>
                </a:extLst>
              </a:tr>
              <a:tr h="1256160">
                <a:tc>
                  <a:txBody>
                    <a:bodyPr/>
                    <a:lstStyle/>
                    <a:p>
                      <a:pPr algn="l" fontAlgn="base"/>
                      <a:r>
                        <a:rPr lang="en-US" sz="14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Desire:</a:t>
                      </a:r>
                      <a:endParaRPr lang="en-US" sz="1400" b="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p>
                      <a:pPr algn="l" fontAlgn="base"/>
                      <a:r>
                        <a:rPr lang="en-US" sz="1400" b="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Create desire; move from “liking” to “wanting”</a:t>
                      </a:r>
                    </a:p>
                  </a:txBody>
                  <a:tcPr marL="100493" marR="100493" marT="25123" marB="25123"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base"/>
                      <a:r>
                        <a:rPr lang="en-US" sz="1400" b="1">
                          <a:solidFill>
                            <a:srgbClr val="222222"/>
                          </a:solidFill>
                          <a:effectLst/>
                          <a:latin typeface="Century Gothic" panose="020B0502020202020204" pitchFamily="34" charset="0"/>
                          <a:ea typeface="Tahoma" panose="020B0604030504040204" pitchFamily="34" charset="0"/>
                          <a:cs typeface="Tahoma" panose="020B0604030504040204" pitchFamily="34" charset="0"/>
                        </a:rPr>
                        <a:t>Build brand equity</a:t>
                      </a:r>
                      <a:r>
                        <a:rPr lang="en-US" sz="1400" b="0">
                          <a:solidFill>
                            <a:srgbClr val="222222"/>
                          </a:solidFill>
                          <a:effectLst/>
                          <a:latin typeface="Century Gothic" panose="020B0502020202020204" pitchFamily="34" charset="0"/>
                          <a:ea typeface="Tahoma" panose="020B0604030504040204" pitchFamily="34" charset="0"/>
                          <a:cs typeface="Tahoma" panose="020B0604030504040204" pitchFamily="34" charset="0"/>
                        </a:rPr>
                        <a:t> by increasing customer perceptions of quality, desirability, and other brand attributes</a:t>
                      </a:r>
                    </a:p>
                    <a:p>
                      <a:pPr algn="l" fontAlgn="base"/>
                      <a:r>
                        <a:rPr lang="en-US" sz="1400" b="1">
                          <a:solidFill>
                            <a:srgbClr val="222222"/>
                          </a:solidFill>
                          <a:effectLst/>
                          <a:latin typeface="Century Gothic" panose="020B0502020202020204" pitchFamily="34" charset="0"/>
                          <a:ea typeface="Tahoma" panose="020B0604030504040204" pitchFamily="34" charset="0"/>
                          <a:cs typeface="Tahoma" panose="020B0604030504040204" pitchFamily="34" charset="0"/>
                        </a:rPr>
                        <a:t>Stimulate trial,</a:t>
                      </a:r>
                      <a:r>
                        <a:rPr lang="en-US" sz="1400" b="0">
                          <a:solidFill>
                            <a:srgbClr val="222222"/>
                          </a:solidFill>
                          <a:effectLst/>
                          <a:latin typeface="Century Gothic" panose="020B0502020202020204" pitchFamily="34" charset="0"/>
                          <a:ea typeface="Tahoma" panose="020B0604030504040204" pitchFamily="34" charset="0"/>
                          <a:cs typeface="Tahoma" panose="020B0604030504040204" pitchFamily="34" charset="0"/>
                        </a:rPr>
                        <a:t> an important step in building new brands and rejuvenating stagnant brands</a:t>
                      </a:r>
                    </a:p>
                    <a:p>
                      <a:pPr algn="l" fontAlgn="base"/>
                      <a:r>
                        <a:rPr lang="en-US" sz="1400" b="1">
                          <a:solidFill>
                            <a:srgbClr val="222222"/>
                          </a:solidFill>
                          <a:effectLst/>
                          <a:latin typeface="Century Gothic" panose="020B0502020202020204" pitchFamily="34" charset="0"/>
                          <a:ea typeface="Tahoma" panose="020B0604030504040204" pitchFamily="34" charset="0"/>
                          <a:cs typeface="Tahoma" panose="020B0604030504040204" pitchFamily="34" charset="0"/>
                        </a:rPr>
                        <a:t>Change or influence customer beliefs</a:t>
                      </a:r>
                      <a:r>
                        <a:rPr lang="en-US" sz="1400" b="0">
                          <a:solidFill>
                            <a:srgbClr val="222222"/>
                          </a:solidFill>
                          <a:effectLst/>
                          <a:latin typeface="Century Gothic" panose="020B0502020202020204" pitchFamily="34" charset="0"/>
                          <a:ea typeface="Tahoma" panose="020B0604030504040204" pitchFamily="34" charset="0"/>
                          <a:cs typeface="Tahoma" panose="020B0604030504040204" pitchFamily="34" charset="0"/>
                        </a:rPr>
                        <a:t> and attitudes about a brand, product, or category, ideally creating an emotional connection</a:t>
                      </a:r>
                    </a:p>
                  </a:txBody>
                  <a:tcPr marL="100493" marR="100493" marT="25123" marB="25123"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1621938509"/>
                  </a:ext>
                </a:extLst>
              </a:tr>
              <a:tr h="1014977">
                <a:tc>
                  <a:txBody>
                    <a:bodyPr/>
                    <a:lstStyle/>
                    <a:p>
                      <a:pPr algn="l" fontAlgn="base"/>
                      <a:r>
                        <a:rPr lang="en-US" sz="1400" b="1">
                          <a:solidFill>
                            <a:srgbClr val="222222"/>
                          </a:solidFill>
                          <a:effectLst/>
                          <a:latin typeface="Century Gothic" panose="020B0502020202020204" pitchFamily="34" charset="0"/>
                          <a:ea typeface="Tahoma" panose="020B0604030504040204" pitchFamily="34" charset="0"/>
                          <a:cs typeface="Tahoma" panose="020B0604030504040204" pitchFamily="34" charset="0"/>
                        </a:rPr>
                        <a:t>Action:</a:t>
                      </a:r>
                      <a:endParaRPr lang="en-US" sz="1400" b="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p>
                      <a:pPr algn="l" fontAlgn="base"/>
                      <a:r>
                        <a:rPr lang="en-US" sz="1400" b="0">
                          <a:solidFill>
                            <a:srgbClr val="222222"/>
                          </a:solidFill>
                          <a:effectLst/>
                          <a:latin typeface="Century Gothic" panose="020B0502020202020204" pitchFamily="34" charset="0"/>
                          <a:ea typeface="Tahoma" panose="020B0604030504040204" pitchFamily="34" charset="0"/>
                          <a:cs typeface="Tahoma" panose="020B0604030504040204" pitchFamily="34" charset="0"/>
                        </a:rPr>
                        <a:t>Take action toward purchasing</a:t>
                      </a:r>
                    </a:p>
                  </a:txBody>
                  <a:tcPr marL="100493" marR="100493" marT="25123" marB="25123" anchor="ctr">
                    <a:lnL>
                      <a:noFill/>
                    </a:lnL>
                    <a:lnR>
                      <a:noFill/>
                    </a:lnR>
                    <a:lnT w="9525" cap="flat" cmpd="sng" algn="ctr">
                      <a:solidFill>
                        <a:srgbClr val="E7E7E7"/>
                      </a:solidFill>
                      <a:prstDash val="solid"/>
                      <a:round/>
                      <a:headEnd type="none" w="med" len="med"/>
                      <a:tailEnd type="none" w="med" len="med"/>
                    </a:lnT>
                    <a:lnB>
                      <a:noFill/>
                    </a:lnB>
                    <a:solidFill>
                      <a:srgbClr val="FFFFFF"/>
                    </a:solidFill>
                  </a:tcPr>
                </a:tc>
                <a:tc>
                  <a:txBody>
                    <a:bodyPr/>
                    <a:lstStyle/>
                    <a:p>
                      <a:pPr algn="l" fontAlgn="base"/>
                      <a:r>
                        <a:rPr lang="en-US" sz="14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Reduce purchase risk</a:t>
                      </a:r>
                      <a:r>
                        <a:rPr lang="en-US" sz="1400" b="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 to make prospective customers feel more comfortable buying a new or unfamiliar product or brand</a:t>
                      </a:r>
                    </a:p>
                    <a:p>
                      <a:pPr algn="l" fontAlgn="base"/>
                      <a:r>
                        <a:rPr lang="en-US" sz="14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Encourage repeat purchases</a:t>
                      </a:r>
                      <a:r>
                        <a:rPr lang="en-US" sz="1400" b="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 in the effort to increase usage and brand loyalty</a:t>
                      </a:r>
                    </a:p>
                    <a:p>
                      <a:pPr algn="l" fontAlgn="base"/>
                      <a:r>
                        <a:rPr lang="en-US" sz="14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Increase sales and/or market share</a:t>
                      </a:r>
                      <a:r>
                        <a:rPr lang="en-US" sz="1400" b="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 with the goal of broadening reach within a time period, product category, or segment</a:t>
                      </a:r>
                    </a:p>
                  </a:txBody>
                  <a:tcPr marL="100493" marR="100493" marT="25123" marB="25123" anchor="ctr">
                    <a:lnL>
                      <a:noFill/>
                    </a:lnL>
                    <a:lnR>
                      <a:noFill/>
                    </a:lnR>
                    <a:lnT w="9525" cap="flat" cmpd="sng" algn="ctr">
                      <a:solidFill>
                        <a:srgbClr val="E7E7E7"/>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10321922"/>
                  </a:ext>
                </a:extLst>
              </a:tr>
            </a:tbl>
          </a:graphicData>
        </a:graphic>
      </p:graphicFrame>
    </p:spTree>
    <p:extLst>
      <p:ext uri="{BB962C8B-B14F-4D97-AF65-F5344CB8AC3E}">
        <p14:creationId xmlns:p14="http://schemas.microsoft.com/office/powerpoint/2010/main" val="4116158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Push Strategy</a:t>
            </a:r>
          </a:p>
        </p:txBody>
      </p:sp>
      <p:sp>
        <p:nvSpPr>
          <p:cNvPr id="3" name="Content Placeholder 2"/>
          <p:cNvSpPr>
            <a:spLocks noGrp="1"/>
          </p:cNvSpPr>
          <p:nvPr>
            <p:ph type="body" idx="1"/>
          </p:nvPr>
        </p:nvSpPr>
        <p:spPr/>
        <p:txBody>
          <a:bodyPr/>
          <a:lstStyle/>
          <a:p>
            <a:pPr marL="28575" indent="0">
              <a:buNone/>
            </a:pPr>
            <a:r>
              <a:rPr lang="en-US" sz="2100" dirty="0"/>
              <a:t>A push strategy places the product in front of the customer, to make sure the consumer is aware of the existence of the product</a:t>
            </a:r>
          </a:p>
          <a:p>
            <a:r>
              <a:rPr lang="en-US" sz="2100" dirty="0"/>
              <a:t>Push strategies also create incentives for retailers to stock products and put them in front of the customer. </a:t>
            </a:r>
          </a:p>
          <a:p>
            <a:r>
              <a:rPr lang="en-US" sz="2100" dirty="0"/>
              <a:t>Point-of-sale displays that make a product highly visible to consumers</a:t>
            </a:r>
          </a:p>
          <a:p>
            <a:r>
              <a:rPr lang="en-US" sz="2100" dirty="0"/>
              <a:t>Retailer incentives to stock and sell products, such as discounted bulk pricing</a:t>
            </a:r>
          </a:p>
          <a:p>
            <a:endParaRPr lang="en-US" sz="2100" dirty="0"/>
          </a:p>
        </p:txBody>
      </p:sp>
    </p:spTree>
    <p:extLst>
      <p:ext uri="{BB962C8B-B14F-4D97-AF65-F5344CB8AC3E}">
        <p14:creationId xmlns:p14="http://schemas.microsoft.com/office/powerpoint/2010/main" val="3032211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Pull Strategy</a:t>
            </a:r>
          </a:p>
        </p:txBody>
      </p:sp>
      <p:sp>
        <p:nvSpPr>
          <p:cNvPr id="3" name="Content Placeholder 2"/>
          <p:cNvSpPr>
            <a:spLocks noGrp="1"/>
          </p:cNvSpPr>
          <p:nvPr>
            <p:ph type="body" idx="1"/>
          </p:nvPr>
        </p:nvSpPr>
        <p:spPr/>
        <p:txBody>
          <a:bodyPr/>
          <a:lstStyle/>
          <a:p>
            <a:r>
              <a:rPr lang="en-US" sz="2100" dirty="0"/>
              <a:t>A pull strategy stimulates demand and motivates customers to actively seek out a specific product. </a:t>
            </a:r>
          </a:p>
          <a:p>
            <a:r>
              <a:rPr lang="en-US" sz="2100" dirty="0"/>
              <a:t>Aimed primarily at the end users, rather than retailers or other middle players in the value chain</a:t>
            </a:r>
          </a:p>
          <a:p>
            <a:r>
              <a:rPr lang="en-US" sz="2100" dirty="0"/>
              <a:t>Pull strategies can be particularly successful for strong, visible brands with which consumers already have some familiarity</a:t>
            </a:r>
          </a:p>
          <a:p>
            <a:r>
              <a:rPr lang="en-US" sz="2100" dirty="0"/>
              <a:t>Examples:</a:t>
            </a:r>
          </a:p>
          <a:p>
            <a:r>
              <a:rPr lang="en-US" sz="2100" dirty="0"/>
              <a:t>Mass-media advertising and promotion of a product</a:t>
            </a:r>
          </a:p>
          <a:p>
            <a:r>
              <a:rPr lang="en-US" sz="2100" dirty="0"/>
              <a:t>Marketing communications with existing customers to make them aware of new products that will fill a specific need</a:t>
            </a:r>
          </a:p>
          <a:p>
            <a:r>
              <a:rPr lang="en-US" sz="2100" dirty="0"/>
              <a:t>Referrals and word-of-mouth recommendations from existing customers</a:t>
            </a:r>
          </a:p>
          <a:p>
            <a:endParaRPr lang="en-US" sz="2100" dirty="0"/>
          </a:p>
        </p:txBody>
      </p:sp>
    </p:spTree>
    <p:extLst>
      <p:ext uri="{BB962C8B-B14F-4D97-AF65-F5344CB8AC3E}">
        <p14:creationId xmlns:p14="http://schemas.microsoft.com/office/powerpoint/2010/main" val="3216409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162ADB-3B26-F043-AB87-9585517BDAD8}"/>
              </a:ext>
            </a:extLst>
          </p:cNvPr>
          <p:cNvSpPr>
            <a:spLocks noGrp="1"/>
          </p:cNvSpPr>
          <p:nvPr>
            <p:ph type="title"/>
          </p:nvPr>
        </p:nvSpPr>
        <p:spPr/>
        <p:txBody>
          <a:bodyPr/>
          <a:lstStyle/>
          <a:p>
            <a:r>
              <a:rPr lang="en-US" sz="3600" dirty="0"/>
              <a:t>Engagement Strategies</a:t>
            </a:r>
          </a:p>
        </p:txBody>
      </p:sp>
      <p:sp>
        <p:nvSpPr>
          <p:cNvPr id="7" name="Text Placeholder 6">
            <a:extLst>
              <a:ext uri="{FF2B5EF4-FFF2-40B4-BE49-F238E27FC236}">
                <a16:creationId xmlns:a16="http://schemas.microsoft.com/office/drawing/2014/main" id="{8A03A37B-D52F-A148-829C-B1990F761BD5}"/>
              </a:ext>
            </a:extLst>
          </p:cNvPr>
          <p:cNvSpPr>
            <a:spLocks noGrp="1"/>
          </p:cNvSpPr>
          <p:nvPr>
            <p:ph type="body" idx="1"/>
          </p:nvPr>
        </p:nvSpPr>
        <p:spPr>
          <a:xfrm>
            <a:off x="839789" y="1537252"/>
            <a:ext cx="5157787" cy="636105"/>
          </a:xfrm>
        </p:spPr>
        <p:txBody>
          <a:bodyPr/>
          <a:lstStyle/>
          <a:p>
            <a:r>
              <a:rPr lang="en-US" sz="2600" dirty="0"/>
              <a:t>Campaign Strategies</a:t>
            </a:r>
          </a:p>
        </p:txBody>
      </p:sp>
      <p:sp>
        <p:nvSpPr>
          <p:cNvPr id="8" name="Text Placeholder 7">
            <a:extLst>
              <a:ext uri="{FF2B5EF4-FFF2-40B4-BE49-F238E27FC236}">
                <a16:creationId xmlns:a16="http://schemas.microsoft.com/office/drawing/2014/main" id="{E192CFB7-B8F8-4E43-858F-32A3CBC10899}"/>
              </a:ext>
            </a:extLst>
          </p:cNvPr>
          <p:cNvSpPr>
            <a:spLocks noGrp="1"/>
          </p:cNvSpPr>
          <p:nvPr>
            <p:ph type="body" idx="2"/>
          </p:nvPr>
        </p:nvSpPr>
        <p:spPr/>
        <p:txBody>
          <a:bodyPr/>
          <a:lstStyle/>
          <a:p>
            <a:pPr marL="485775" indent="-457200">
              <a:buFont typeface="+mj-lt"/>
              <a:buAutoNum type="arabicPeriod"/>
            </a:pPr>
            <a:r>
              <a:rPr lang="en-US" sz="2100" dirty="0"/>
              <a:t>Interact</a:t>
            </a:r>
          </a:p>
          <a:p>
            <a:pPr marL="485775" indent="-457200">
              <a:buFont typeface="+mj-lt"/>
              <a:buAutoNum type="arabicPeriod"/>
            </a:pPr>
            <a:r>
              <a:rPr lang="en-US" sz="2100" dirty="0"/>
              <a:t>Engage</a:t>
            </a:r>
          </a:p>
          <a:p>
            <a:pPr marL="485775" indent="-457200">
              <a:buFont typeface="+mj-lt"/>
              <a:buAutoNum type="arabicPeriod"/>
            </a:pPr>
            <a:r>
              <a:rPr lang="en-US" sz="2100" dirty="0"/>
              <a:t>Embrace</a:t>
            </a:r>
          </a:p>
          <a:p>
            <a:pPr marL="485775" indent="-457200">
              <a:buFont typeface="+mj-lt"/>
              <a:buAutoNum type="arabicPeriod"/>
            </a:pPr>
            <a:r>
              <a:rPr lang="en-US" sz="2100" dirty="0"/>
              <a:t>Influence</a:t>
            </a:r>
          </a:p>
          <a:p>
            <a:pPr marL="485775" indent="-457200">
              <a:buFont typeface="+mj-lt"/>
              <a:buAutoNum type="arabicPeriod"/>
            </a:pPr>
            <a:r>
              <a:rPr lang="en-US" sz="2100" dirty="0"/>
              <a:t>Convince</a:t>
            </a:r>
          </a:p>
          <a:p>
            <a:pPr marL="485775" indent="-457200">
              <a:buFont typeface="+mj-lt"/>
              <a:buAutoNum type="arabicPeriod"/>
            </a:pPr>
            <a:r>
              <a:rPr lang="en-US" sz="2100" dirty="0"/>
              <a:t>Educate</a:t>
            </a:r>
          </a:p>
          <a:p>
            <a:pPr marL="485775" indent="-457200">
              <a:buFont typeface="+mj-lt"/>
              <a:buAutoNum type="arabicPeriod"/>
            </a:pPr>
            <a:r>
              <a:rPr lang="en-US" sz="2100" dirty="0"/>
              <a:t>Inspire</a:t>
            </a:r>
          </a:p>
          <a:p>
            <a:pPr marL="485775" indent="-457200">
              <a:buFont typeface="+mj-lt"/>
              <a:buAutoNum type="arabicPeriod"/>
            </a:pPr>
            <a:r>
              <a:rPr lang="en-US" sz="2100" dirty="0"/>
              <a:t>Nurture</a:t>
            </a:r>
          </a:p>
          <a:p>
            <a:endParaRPr lang="en-US" sz="2100" dirty="0"/>
          </a:p>
        </p:txBody>
      </p:sp>
      <p:sp>
        <p:nvSpPr>
          <p:cNvPr id="9" name="Text Placeholder 8">
            <a:extLst>
              <a:ext uri="{FF2B5EF4-FFF2-40B4-BE49-F238E27FC236}">
                <a16:creationId xmlns:a16="http://schemas.microsoft.com/office/drawing/2014/main" id="{CDEE817D-5917-BB47-8FF4-458FE2AC6AA8}"/>
              </a:ext>
            </a:extLst>
          </p:cNvPr>
          <p:cNvSpPr>
            <a:spLocks noGrp="1"/>
          </p:cNvSpPr>
          <p:nvPr>
            <p:ph type="body" idx="3"/>
          </p:nvPr>
        </p:nvSpPr>
        <p:spPr/>
        <p:txBody>
          <a:bodyPr/>
          <a:lstStyle/>
          <a:p>
            <a:r>
              <a:rPr lang="en-US" sz="2600" dirty="0"/>
              <a:t>Corresponding Well-suited IMC Tactics, Tools</a:t>
            </a:r>
          </a:p>
        </p:txBody>
      </p:sp>
      <p:sp>
        <p:nvSpPr>
          <p:cNvPr id="10" name="Text Placeholder 9">
            <a:extLst>
              <a:ext uri="{FF2B5EF4-FFF2-40B4-BE49-F238E27FC236}">
                <a16:creationId xmlns:a16="http://schemas.microsoft.com/office/drawing/2014/main" id="{CA8A6603-FE2B-3446-964D-DDC0CDAF4B11}"/>
              </a:ext>
            </a:extLst>
          </p:cNvPr>
          <p:cNvSpPr>
            <a:spLocks noGrp="1"/>
          </p:cNvSpPr>
          <p:nvPr>
            <p:ph type="body" idx="4"/>
          </p:nvPr>
        </p:nvSpPr>
        <p:spPr/>
        <p:txBody>
          <a:bodyPr/>
          <a:lstStyle/>
          <a:p>
            <a:pPr marL="371475" indent="-342900">
              <a:buFont typeface="+mj-lt"/>
              <a:buAutoNum type="arabicPeriod"/>
            </a:pPr>
            <a:r>
              <a:rPr lang="en-US" dirty="0"/>
              <a:t>Social media, events, guerilla marketing efforts</a:t>
            </a:r>
          </a:p>
          <a:p>
            <a:pPr marL="371475" indent="-342900">
              <a:buFont typeface="+mj-lt"/>
              <a:buAutoNum type="arabicPeriod"/>
            </a:pPr>
            <a:r>
              <a:rPr lang="en-US" dirty="0"/>
              <a:t>Word-of-mouth recommendations, viral sharing, social media</a:t>
            </a:r>
          </a:p>
          <a:p>
            <a:pPr marL="371475" indent="-342900">
              <a:buFont typeface="+mj-lt"/>
              <a:buAutoNum type="arabicPeriod"/>
            </a:pPr>
            <a:r>
              <a:rPr lang="en-US" dirty="0"/>
              <a:t>Brand community, social media, events, sales, promotions, viral sharing</a:t>
            </a:r>
          </a:p>
          <a:p>
            <a:pPr marL="371475" indent="-342900">
              <a:buFont typeface="+mj-lt"/>
              <a:buAutoNum type="arabicPeriod"/>
            </a:pPr>
            <a:r>
              <a:rPr lang="en-US" dirty="0"/>
              <a:t>Public relations, thought leadership activities, personal selling</a:t>
            </a:r>
          </a:p>
          <a:p>
            <a:pPr marL="371475" indent="-342900">
              <a:buFont typeface="+mj-lt"/>
              <a:buAutoNum type="arabicPeriod"/>
            </a:pPr>
            <a:r>
              <a:rPr lang="en-US" dirty="0"/>
              <a:t>Case studies, testimonials, comparisons, free trials, samples</a:t>
            </a:r>
          </a:p>
          <a:p>
            <a:pPr marL="371475" indent="-342900">
              <a:buFont typeface="+mj-lt"/>
              <a:buAutoNum type="arabicPeriod"/>
            </a:pPr>
            <a:r>
              <a:rPr lang="en-US" dirty="0"/>
              <a:t>Advertising, thought leadership activities, public relations, website and other content making</a:t>
            </a:r>
          </a:p>
          <a:p>
            <a:pPr marL="371475" indent="-342900">
              <a:buFont typeface="+mj-lt"/>
              <a:buAutoNum type="arabicPeriod"/>
            </a:pPr>
            <a:r>
              <a:rPr lang="en-US" dirty="0"/>
              <a:t>Testimonials, guerilla marketing, events, advertising, case studies</a:t>
            </a:r>
          </a:p>
          <a:p>
            <a:pPr marL="371475" indent="-342900">
              <a:buFont typeface="+mj-lt"/>
              <a:buAutoNum type="arabicPeriod"/>
            </a:pPr>
            <a:r>
              <a:rPr lang="en-US" dirty="0"/>
              <a:t>Email marketing, content marketing, personal selling. </a:t>
            </a:r>
          </a:p>
          <a:p>
            <a:pPr marL="371475" indent="-342900">
              <a:buFont typeface="+mj-lt"/>
              <a:buAutoNum type="arabicPeriod"/>
            </a:pPr>
            <a:endParaRPr lang="en-US" dirty="0"/>
          </a:p>
          <a:p>
            <a:pPr marL="371475" indent="-342900">
              <a:buFont typeface="+mj-lt"/>
              <a:buAutoNum type="arabicPeriod"/>
            </a:pPr>
            <a:endParaRPr lang="en-US" dirty="0"/>
          </a:p>
          <a:p>
            <a:pPr marL="371475" indent="-342900">
              <a:buFont typeface="+mj-lt"/>
              <a:buAutoNum type="arabicPeriod"/>
            </a:pPr>
            <a:endParaRPr lang="en-US" dirty="0"/>
          </a:p>
          <a:p>
            <a:pPr marL="371475" indent="-342900">
              <a:buFont typeface="+mj-lt"/>
              <a:buAutoNum type="arabicPeriod"/>
            </a:pPr>
            <a:endParaRPr lang="en-US" dirty="0"/>
          </a:p>
          <a:p>
            <a:pPr marL="371475" indent="-342900">
              <a:buFont typeface="+mj-lt"/>
              <a:buAutoNum type="arabicPeriod"/>
            </a:pPr>
            <a:endParaRPr lang="en-US" dirty="0"/>
          </a:p>
          <a:p>
            <a:pPr marL="371475" indent="-342900">
              <a:buFont typeface="+mj-lt"/>
              <a:buAutoNum type="arabicPeriod"/>
            </a:pPr>
            <a:endParaRPr lang="en-US" dirty="0"/>
          </a:p>
          <a:p>
            <a:endParaRPr lang="en-US" dirty="0"/>
          </a:p>
        </p:txBody>
      </p:sp>
    </p:spTree>
    <p:extLst>
      <p:ext uri="{BB962C8B-B14F-4D97-AF65-F5344CB8AC3E}">
        <p14:creationId xmlns:p14="http://schemas.microsoft.com/office/powerpoint/2010/main" val="155028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SMART Goals</a:t>
            </a:r>
          </a:p>
        </p:txBody>
      </p:sp>
      <p:sp>
        <p:nvSpPr>
          <p:cNvPr id="3" name="Content Placeholder 2"/>
          <p:cNvSpPr>
            <a:spLocks noGrp="1"/>
          </p:cNvSpPr>
          <p:nvPr>
            <p:ph type="body" idx="1"/>
          </p:nvPr>
        </p:nvSpPr>
        <p:spPr/>
        <p:txBody>
          <a:bodyPr/>
          <a:lstStyle/>
          <a:p>
            <a:r>
              <a:rPr lang="en-US" sz="2100" dirty="0"/>
              <a:t>Specific: target a specific area for improvement</a:t>
            </a:r>
          </a:p>
          <a:p>
            <a:r>
              <a:rPr lang="en-US" sz="2100" dirty="0"/>
              <a:t>Measurable: quantify or at least suggest an indicator of progress</a:t>
            </a:r>
          </a:p>
          <a:p>
            <a:r>
              <a:rPr lang="en-US" sz="2100" dirty="0"/>
              <a:t>Assignable: specify who will do it</a:t>
            </a:r>
          </a:p>
          <a:p>
            <a:r>
              <a:rPr lang="en-US" sz="2100" dirty="0"/>
              <a:t>Realistic: state what results can realistically be achieved, given available resources</a:t>
            </a:r>
          </a:p>
          <a:p>
            <a:r>
              <a:rPr lang="en-US" sz="2100" dirty="0"/>
              <a:t>Time-related: specify when the result(s) can be achieved</a:t>
            </a:r>
          </a:p>
          <a:p>
            <a:endParaRPr lang="en-US" sz="2100" dirty="0"/>
          </a:p>
        </p:txBody>
      </p:sp>
    </p:spTree>
    <p:extLst>
      <p:ext uri="{BB962C8B-B14F-4D97-AF65-F5344CB8AC3E}">
        <p14:creationId xmlns:p14="http://schemas.microsoft.com/office/powerpoint/2010/main" val="1049055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Call to Action</a:t>
            </a:r>
          </a:p>
        </p:txBody>
      </p:sp>
      <p:sp>
        <p:nvSpPr>
          <p:cNvPr id="3" name="Content Placeholder 2"/>
          <p:cNvSpPr>
            <a:spLocks noGrp="1"/>
          </p:cNvSpPr>
          <p:nvPr>
            <p:ph type="body" idx="1"/>
          </p:nvPr>
        </p:nvSpPr>
        <p:spPr/>
        <p:txBody>
          <a:bodyPr/>
          <a:lstStyle/>
          <a:p>
            <a:pPr marL="28575" indent="0">
              <a:buNone/>
            </a:pPr>
            <a:r>
              <a:rPr lang="en-US" sz="2100" dirty="0"/>
              <a:t>Each touch point should include a call to action aligned with the campaign strategy and goals.</a:t>
            </a:r>
          </a:p>
        </p:txBody>
      </p:sp>
    </p:spTree>
    <p:extLst>
      <p:ext uri="{BB962C8B-B14F-4D97-AF65-F5344CB8AC3E}">
        <p14:creationId xmlns:p14="http://schemas.microsoft.com/office/powerpoint/2010/main" val="252660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The Promotion Mix</a:t>
            </a:r>
          </a:p>
        </p:txBody>
      </p:sp>
      <p:sp>
        <p:nvSpPr>
          <p:cNvPr id="3" name="Text Placeholder 2"/>
          <p:cNvSpPr>
            <a:spLocks noGrp="1"/>
          </p:cNvSpPr>
          <p:nvPr>
            <p:ph type="body" idx="1"/>
          </p:nvPr>
        </p:nvSpPr>
        <p:spPr/>
        <p:txBody>
          <a:bodyPr/>
          <a:lstStyle/>
          <a:p>
            <a:pPr marL="28575" indent="0">
              <a:buNone/>
            </a:pPr>
            <a:r>
              <a:rPr lang="en-US" sz="2100" dirty="0"/>
              <a:t>There are many different marketing communication methods that can be used in the promotion mix. </a:t>
            </a:r>
          </a:p>
        </p:txBody>
      </p:sp>
      <p:pic>
        <p:nvPicPr>
          <p:cNvPr id="19458" name="Picture 2" descr="Three stick figures gathered around a chart that depicts the Twitter logo and an upward-slanting line. One stick figure points to the chart and says, I predict my clever tweet connecting our brand to the dress will get 1000 new followers! Another stick figure says, Y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322" y="2675992"/>
            <a:ext cx="7195625" cy="4047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087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Considerations in Selecting Marketing Communication Methods</a:t>
            </a:r>
          </a:p>
        </p:txBody>
      </p:sp>
      <p:sp>
        <p:nvSpPr>
          <p:cNvPr id="3" name="Content Placeholder 2"/>
          <p:cNvSpPr>
            <a:spLocks noGrp="1"/>
          </p:cNvSpPr>
          <p:nvPr>
            <p:ph type="body" idx="1"/>
          </p:nvPr>
        </p:nvSpPr>
        <p:spPr/>
        <p:txBody>
          <a:bodyPr/>
          <a:lstStyle/>
          <a:p>
            <a:r>
              <a:rPr lang="en-US" sz="2100" dirty="0"/>
              <a:t>Budget: What is the budget for the marketing campaign, and what resources are available to execute it? </a:t>
            </a:r>
          </a:p>
          <a:p>
            <a:r>
              <a:rPr lang="en-US" sz="2100" dirty="0"/>
              <a:t>Timing: Some IMC methods and tactics require a longer lead time than others</a:t>
            </a:r>
          </a:p>
          <a:p>
            <a:r>
              <a:rPr lang="en-US" sz="2100" dirty="0"/>
              <a:t>Audience: Effective IMC methods meet audiences where they are</a:t>
            </a:r>
          </a:p>
          <a:p>
            <a:r>
              <a:rPr lang="en-US" sz="2100" dirty="0"/>
              <a:t>Existing assets and organizational strength</a:t>
            </a:r>
          </a:p>
        </p:txBody>
      </p:sp>
    </p:spTree>
    <p:extLst>
      <p:ext uri="{BB962C8B-B14F-4D97-AF65-F5344CB8AC3E}">
        <p14:creationId xmlns:p14="http://schemas.microsoft.com/office/powerpoint/2010/main" val="1063849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Advertising</a:t>
            </a:r>
          </a:p>
        </p:txBody>
      </p:sp>
      <p:sp>
        <p:nvSpPr>
          <p:cNvPr id="3" name="Text Placeholder 2"/>
          <p:cNvSpPr>
            <a:spLocks noGrp="1"/>
          </p:cNvSpPr>
          <p:nvPr>
            <p:ph type="body" idx="1"/>
          </p:nvPr>
        </p:nvSpPr>
        <p:spPr/>
        <p:txBody>
          <a:bodyPr/>
          <a:lstStyle/>
          <a:p>
            <a:r>
              <a:rPr lang="en-US" sz="2100" dirty="0"/>
              <a:t>Advertising is any paid form of communication from an identified sponsor or source that draws attention to ideas, goods, services or the sponsor itself</a:t>
            </a:r>
          </a:p>
          <a:p>
            <a:r>
              <a:rPr lang="en-US" sz="2100" dirty="0"/>
              <a:t>Advertising has three primary objectives: to inform, to persuade, and to remind</a:t>
            </a:r>
          </a:p>
        </p:txBody>
      </p:sp>
      <p:pic>
        <p:nvPicPr>
          <p:cNvPr id="20482" name="Picture 2" descr="A line of seven stick figures. The center stick figure is pink and has a head, while the three stick figures on either side are black and have no head. Text below the stick figures reads Keep your head. Drink responsib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088" y="3863181"/>
            <a:ext cx="5457825"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467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Public Relations</a:t>
            </a:r>
          </a:p>
        </p:txBody>
      </p:sp>
      <p:sp>
        <p:nvSpPr>
          <p:cNvPr id="3" name="Text Placeholder 2"/>
          <p:cNvSpPr>
            <a:spLocks noGrp="1"/>
          </p:cNvSpPr>
          <p:nvPr>
            <p:ph type="body" idx="1"/>
          </p:nvPr>
        </p:nvSpPr>
        <p:spPr/>
        <p:txBody>
          <a:bodyPr/>
          <a:lstStyle/>
          <a:p>
            <a:pPr marL="28575" indent="0">
              <a:buNone/>
            </a:pPr>
            <a:r>
              <a:rPr lang="en-US" sz="2100" dirty="0"/>
              <a:t>Public relations (PR) is the process of maintaining a favorable image and building beneficial relationships between an organization and the public communities, groups, and people it serves</a:t>
            </a:r>
          </a:p>
          <a:p>
            <a:pPr marL="28575" indent="0">
              <a:buNone/>
            </a:pPr>
            <a:r>
              <a:rPr lang="en-US" sz="2100" dirty="0"/>
              <a:t>Unlike advertising, public relations does not pay for attention and publicity. </a:t>
            </a:r>
          </a:p>
        </p:txBody>
      </p:sp>
      <p:pic>
        <p:nvPicPr>
          <p:cNvPr id="22530" name="Picture 2" descr="Three businesspeople stand in the middle of the desert, their briefcases at their feet. Each businessperson is shouting into a megaphone in different dir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204" y="4214022"/>
            <a:ext cx="3501133" cy="2484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374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A5AE4D-FA21-194E-833B-BD1C2BC28C8B}"/>
              </a:ext>
            </a:extLst>
          </p:cNvPr>
          <p:cNvSpPr>
            <a:spLocks noGrp="1"/>
          </p:cNvSpPr>
          <p:nvPr>
            <p:ph type="title"/>
          </p:nvPr>
        </p:nvSpPr>
        <p:spPr>
          <a:xfrm>
            <a:off x="839788" y="365130"/>
            <a:ext cx="10515600" cy="1039602"/>
          </a:xfrm>
        </p:spPr>
        <p:txBody>
          <a:bodyPr/>
          <a:lstStyle/>
          <a:p>
            <a:r>
              <a:rPr lang="en-US" sz="3600" dirty="0"/>
              <a:t>Public Relations Techniques</a:t>
            </a:r>
          </a:p>
        </p:txBody>
      </p:sp>
      <p:sp>
        <p:nvSpPr>
          <p:cNvPr id="5" name="Text Placeholder 4">
            <a:extLst>
              <a:ext uri="{FF2B5EF4-FFF2-40B4-BE49-F238E27FC236}">
                <a16:creationId xmlns:a16="http://schemas.microsoft.com/office/drawing/2014/main" id="{477E3B63-7F5E-AD43-B180-667B6ADDC2DB}"/>
              </a:ext>
            </a:extLst>
          </p:cNvPr>
          <p:cNvSpPr>
            <a:spLocks noGrp="1"/>
          </p:cNvSpPr>
          <p:nvPr>
            <p:ph type="body" idx="1"/>
          </p:nvPr>
        </p:nvSpPr>
        <p:spPr>
          <a:xfrm>
            <a:off x="836610" y="1645133"/>
            <a:ext cx="5157787" cy="422206"/>
          </a:xfrm>
        </p:spPr>
        <p:txBody>
          <a:bodyPr/>
          <a:lstStyle/>
          <a:p>
            <a:r>
              <a:rPr lang="en-US" sz="2600" dirty="0"/>
              <a:t>Public Relations Technique </a:t>
            </a:r>
          </a:p>
        </p:txBody>
      </p:sp>
      <p:sp>
        <p:nvSpPr>
          <p:cNvPr id="6" name="Text Placeholder 5">
            <a:extLst>
              <a:ext uri="{FF2B5EF4-FFF2-40B4-BE49-F238E27FC236}">
                <a16:creationId xmlns:a16="http://schemas.microsoft.com/office/drawing/2014/main" id="{935F4FC4-266B-A44E-8098-B9F4787E231C}"/>
              </a:ext>
            </a:extLst>
          </p:cNvPr>
          <p:cNvSpPr>
            <a:spLocks noGrp="1"/>
          </p:cNvSpPr>
          <p:nvPr>
            <p:ph type="body" idx="2"/>
          </p:nvPr>
        </p:nvSpPr>
        <p:spPr>
          <a:xfrm>
            <a:off x="839789" y="2067339"/>
            <a:ext cx="5157787" cy="4122324"/>
          </a:xfrm>
        </p:spPr>
        <p:txBody>
          <a:bodyPr/>
          <a:lstStyle/>
          <a:p>
            <a:pPr marL="371475" indent="-342900">
              <a:buFont typeface="+mj-lt"/>
              <a:buAutoNum type="arabicPeriod"/>
            </a:pPr>
            <a:r>
              <a:rPr lang="en-US" sz="2000" dirty="0"/>
              <a:t>Media Relations</a:t>
            </a:r>
          </a:p>
          <a:p>
            <a:pPr marL="371475" indent="-342900">
              <a:buFont typeface="+mj-lt"/>
              <a:buAutoNum type="arabicPeriod"/>
            </a:pPr>
            <a:r>
              <a:rPr lang="en-US" sz="2000" dirty="0"/>
              <a:t>Influencer / Analyst Relations</a:t>
            </a:r>
          </a:p>
          <a:p>
            <a:pPr marL="371475" indent="-342900">
              <a:buFont typeface="+mj-lt"/>
              <a:buAutoNum type="arabicPeriod"/>
            </a:pPr>
            <a:r>
              <a:rPr lang="en-US" sz="2000" dirty="0"/>
              <a:t>Publications and Thought Leadership</a:t>
            </a:r>
          </a:p>
          <a:p>
            <a:pPr marL="371475" indent="-342900">
              <a:buFont typeface="+mj-lt"/>
              <a:buAutoNum type="arabicPeriod"/>
            </a:pPr>
            <a:r>
              <a:rPr lang="en-US" sz="2000" dirty="0"/>
              <a:t>Events</a:t>
            </a:r>
          </a:p>
          <a:p>
            <a:pPr marL="371475" indent="-342900">
              <a:buFont typeface="+mj-lt"/>
              <a:buAutoNum type="arabicPeriod"/>
            </a:pPr>
            <a:r>
              <a:rPr lang="en-US" sz="2000" dirty="0"/>
              <a:t>Sponsorships</a:t>
            </a:r>
          </a:p>
          <a:p>
            <a:pPr marL="371475" indent="-342900">
              <a:buFont typeface="+mj-lt"/>
              <a:buAutoNum type="arabicPeriod"/>
            </a:pPr>
            <a:r>
              <a:rPr lang="en-US" sz="2000" dirty="0"/>
              <a:t>Award Programs</a:t>
            </a:r>
          </a:p>
          <a:p>
            <a:pPr marL="371475" indent="-342900">
              <a:buFont typeface="+mj-lt"/>
              <a:buAutoNum type="arabicPeriod"/>
            </a:pPr>
            <a:r>
              <a:rPr lang="en-US" sz="2000" dirty="0"/>
              <a:t>Crisis Management</a:t>
            </a:r>
          </a:p>
          <a:p>
            <a:pPr marL="371475" indent="-342900">
              <a:buFont typeface="+mj-lt"/>
              <a:buAutoNum type="arabicPeriod"/>
            </a:pPr>
            <a:endParaRPr lang="en-US" sz="2000" dirty="0"/>
          </a:p>
          <a:p>
            <a:pPr marL="371475" indent="-342900">
              <a:buFont typeface="+mj-lt"/>
              <a:buAutoNum type="arabicPeriod"/>
            </a:pPr>
            <a:endParaRPr lang="en-US" sz="2000" dirty="0"/>
          </a:p>
          <a:p>
            <a:pPr marL="371475" indent="-342900">
              <a:buFont typeface="+mj-lt"/>
              <a:buAutoNum type="arabicPeriod"/>
            </a:pPr>
            <a:endParaRPr lang="en-US" sz="2000" dirty="0"/>
          </a:p>
          <a:p>
            <a:pPr marL="371475" indent="-342900">
              <a:buFont typeface="+mj-lt"/>
              <a:buAutoNum type="arabicPeriod"/>
            </a:pPr>
            <a:endParaRPr lang="en-US" sz="2000" dirty="0"/>
          </a:p>
        </p:txBody>
      </p:sp>
      <p:sp>
        <p:nvSpPr>
          <p:cNvPr id="7" name="Text Placeholder 6">
            <a:extLst>
              <a:ext uri="{FF2B5EF4-FFF2-40B4-BE49-F238E27FC236}">
                <a16:creationId xmlns:a16="http://schemas.microsoft.com/office/drawing/2014/main" id="{A3B50777-65C8-4C45-8040-1CE444E15A4B}"/>
              </a:ext>
            </a:extLst>
          </p:cNvPr>
          <p:cNvSpPr>
            <a:spLocks noGrp="1"/>
          </p:cNvSpPr>
          <p:nvPr>
            <p:ph type="body" idx="3"/>
          </p:nvPr>
        </p:nvSpPr>
        <p:spPr>
          <a:xfrm>
            <a:off x="6172202" y="1681163"/>
            <a:ext cx="5183188" cy="386176"/>
          </a:xfrm>
        </p:spPr>
        <p:txBody>
          <a:bodyPr/>
          <a:lstStyle/>
          <a:p>
            <a:r>
              <a:rPr lang="en-US" sz="2600" dirty="0"/>
              <a:t>Corresponding Role and Description</a:t>
            </a:r>
          </a:p>
        </p:txBody>
      </p:sp>
      <p:sp>
        <p:nvSpPr>
          <p:cNvPr id="8" name="Text Placeholder 7">
            <a:extLst>
              <a:ext uri="{FF2B5EF4-FFF2-40B4-BE49-F238E27FC236}">
                <a16:creationId xmlns:a16="http://schemas.microsoft.com/office/drawing/2014/main" id="{661D99C0-8A85-E44A-840D-2A34058B30AC}"/>
              </a:ext>
            </a:extLst>
          </p:cNvPr>
          <p:cNvSpPr>
            <a:spLocks noGrp="1"/>
          </p:cNvSpPr>
          <p:nvPr>
            <p:ph type="body" idx="4"/>
          </p:nvPr>
        </p:nvSpPr>
        <p:spPr>
          <a:xfrm>
            <a:off x="6172202" y="2067339"/>
            <a:ext cx="5183188" cy="4122324"/>
          </a:xfrm>
        </p:spPr>
        <p:txBody>
          <a:bodyPr/>
          <a:lstStyle/>
          <a:p>
            <a:pPr marL="371475" indent="-342900" fontAlgn="ctr">
              <a:buFont typeface="+mj-lt"/>
              <a:buAutoNum type="arabicPeriod"/>
            </a:pPr>
            <a:r>
              <a:rPr lang="en-US" dirty="0"/>
              <a:t>Generate positive news coverage about the organization, its products, services, people, and activities</a:t>
            </a:r>
          </a:p>
          <a:p>
            <a:pPr marL="371475" indent="-342900" fontAlgn="ctr">
              <a:buFont typeface="+mj-lt"/>
              <a:buAutoNum type="arabicPeriod"/>
            </a:pPr>
            <a:r>
              <a:rPr lang="en-US" dirty="0"/>
              <a:t>Maintain strong, beneficial relationships with individuals who are thought leaders for a market or segment</a:t>
            </a:r>
          </a:p>
          <a:p>
            <a:pPr marL="371475" indent="-342900" fontAlgn="ctr">
              <a:buFont typeface="+mj-lt"/>
              <a:buAutoNum type="arabicPeriod"/>
            </a:pPr>
            <a:r>
              <a:rPr lang="en-US" dirty="0"/>
              <a:t>Provide information about the organization, showcase its expertise and competitive advantages</a:t>
            </a:r>
          </a:p>
          <a:p>
            <a:pPr marL="371475" indent="-342900" fontAlgn="ctr">
              <a:buFont typeface="+mj-lt"/>
              <a:buAutoNum type="arabicPeriod"/>
            </a:pPr>
            <a:r>
              <a:rPr lang="en-US" dirty="0"/>
              <a:t>Engage with a community to present information and an interactive “live” experience with a product, service, organization or brand</a:t>
            </a:r>
          </a:p>
          <a:p>
            <a:pPr marL="371475" indent="-342900" fontAlgn="ctr">
              <a:buFont typeface="+mj-lt"/>
              <a:buAutoNum type="arabicPeriod"/>
            </a:pPr>
            <a:r>
              <a:rPr lang="en-US" dirty="0"/>
              <a:t>Raise the profile of an organization by affiliating it with specific causes or activities</a:t>
            </a:r>
          </a:p>
          <a:p>
            <a:pPr marL="371475" indent="-342900" fontAlgn="ctr">
              <a:buFont typeface="+mj-lt"/>
              <a:buAutoNum type="arabicPeriod"/>
            </a:pPr>
            <a:r>
              <a:rPr lang="en-US" dirty="0"/>
              <a:t>Generate recognition for excellence within the organization and/or among customers</a:t>
            </a:r>
          </a:p>
          <a:p>
            <a:pPr marL="371475" indent="-342900" fontAlgn="ctr">
              <a:buFont typeface="+mj-lt"/>
              <a:buAutoNum type="arabicPeriod"/>
            </a:pPr>
            <a:r>
              <a:rPr lang="en-US" dirty="0"/>
              <a:t>Manage perceptions and contain concerns in the face of an emergency situation</a:t>
            </a:r>
          </a:p>
          <a:p>
            <a:pPr marL="371475" indent="-342900">
              <a:buFont typeface="+mj-lt"/>
              <a:buAutoNum type="arabicPeriod"/>
            </a:pPr>
            <a:endParaRPr lang="en-US" dirty="0"/>
          </a:p>
        </p:txBody>
      </p:sp>
    </p:spTree>
    <p:extLst>
      <p:ext uri="{BB962C8B-B14F-4D97-AF65-F5344CB8AC3E}">
        <p14:creationId xmlns:p14="http://schemas.microsoft.com/office/powerpoint/2010/main" val="3462245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Personal Selling</a:t>
            </a:r>
          </a:p>
        </p:txBody>
      </p:sp>
      <p:sp>
        <p:nvSpPr>
          <p:cNvPr id="3" name="Text Placeholder 2"/>
          <p:cNvSpPr>
            <a:spLocks noGrp="1"/>
          </p:cNvSpPr>
          <p:nvPr>
            <p:ph type="body" idx="1"/>
          </p:nvPr>
        </p:nvSpPr>
        <p:spPr/>
        <p:txBody>
          <a:bodyPr/>
          <a:lstStyle/>
          <a:p>
            <a:pPr marL="28575" indent="0">
              <a:buNone/>
            </a:pPr>
            <a:r>
              <a:rPr lang="en-US" sz="2100" dirty="0"/>
              <a:t>Personal selling uses in-person interaction to sell products and services. This type of communication is carried out by sales representatives, who are the personal connection between a buyer and a company or a company’s products or services.</a:t>
            </a:r>
          </a:p>
        </p:txBody>
      </p:sp>
      <p:pic>
        <p:nvPicPr>
          <p:cNvPr id="24588" name="Picture 12" descr="A man in front of a computer talking on the 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762" y="3828372"/>
            <a:ext cx="3617276" cy="241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867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Sales Promotion</a:t>
            </a:r>
          </a:p>
        </p:txBody>
      </p:sp>
      <p:graphicFrame>
        <p:nvGraphicFramePr>
          <p:cNvPr id="4" name="Table 3" descr="A table that shows Consumer Sales Promotion in one column and B2B Sales Promotions in the other. Coupons: Trade shows and conventions. Sweepstakes or contests: sales contests. Premiums: trade and advertising allowances. Rebates: product demonstrations. Samples: training. Loyalty programs: free merchandise. Point-of-purchase displays: push money." title="Slide 23"/>
          <p:cNvGraphicFramePr>
            <a:graphicFrameLocks noGrp="1"/>
          </p:cNvGraphicFramePr>
          <p:nvPr>
            <p:extLst>
              <p:ext uri="{D42A27DB-BD31-4B8C-83A1-F6EECF244321}">
                <p14:modId xmlns:p14="http://schemas.microsoft.com/office/powerpoint/2010/main" val="2080198028"/>
              </p:ext>
            </p:extLst>
          </p:nvPr>
        </p:nvGraphicFramePr>
        <p:xfrm>
          <a:off x="1981200" y="1600197"/>
          <a:ext cx="8229600" cy="4613114"/>
        </p:xfrm>
        <a:graphic>
          <a:graphicData uri="http://schemas.openxmlformats.org/drawingml/2006/table">
            <a:tbl>
              <a:tblPr firstRow="1"/>
              <a:tblGrid>
                <a:gridCol w="4114800">
                  <a:extLst>
                    <a:ext uri="{9D8B030D-6E8A-4147-A177-3AD203B41FA5}">
                      <a16:colId xmlns:a16="http://schemas.microsoft.com/office/drawing/2014/main" val="2258163573"/>
                    </a:ext>
                  </a:extLst>
                </a:gridCol>
                <a:gridCol w="4114800">
                  <a:extLst>
                    <a:ext uri="{9D8B030D-6E8A-4147-A177-3AD203B41FA5}">
                      <a16:colId xmlns:a16="http://schemas.microsoft.com/office/drawing/2014/main" val="962327059"/>
                    </a:ext>
                  </a:extLst>
                </a:gridCol>
              </a:tblGrid>
              <a:tr h="565746">
                <a:tc>
                  <a:txBody>
                    <a:bodyPr/>
                    <a:lstStyle/>
                    <a:p>
                      <a:pPr algn="l" fontAlgn="ctr"/>
                      <a:r>
                        <a:rPr lang="en-US" sz="18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Consumer Sales Promotions</a:t>
                      </a:r>
                    </a:p>
                  </a:txBody>
                  <a:tcPr marL="208504" marR="208504" marT="52126" marB="52126"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800" b="1">
                          <a:solidFill>
                            <a:srgbClr val="222222"/>
                          </a:solidFill>
                          <a:effectLst/>
                          <a:latin typeface="Century Gothic" panose="020B0502020202020204" pitchFamily="34" charset="0"/>
                          <a:ea typeface="Tahoma" panose="020B0604030504040204" pitchFamily="34" charset="0"/>
                          <a:cs typeface="Tahoma" panose="020B0604030504040204" pitchFamily="34" charset="0"/>
                        </a:rPr>
                        <a:t>B2B Sales Promotions</a:t>
                      </a:r>
                    </a:p>
                  </a:txBody>
                  <a:tcPr marL="208504" marR="208504" marT="52126" marB="52126"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364998063"/>
                  </a:ext>
                </a:extLst>
              </a:tr>
              <a:tr h="565746">
                <a:tc>
                  <a:txBody>
                    <a:bodyPr/>
                    <a:lstStyle/>
                    <a:p>
                      <a:pPr algn="l" fontAlgn="ctr"/>
                      <a:r>
                        <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Coupons</a:t>
                      </a:r>
                    </a:p>
                  </a:txBody>
                  <a:tcPr marL="208504" marR="208504" marT="52126" marB="52126"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Trade shows and conventions</a:t>
                      </a:r>
                    </a:p>
                  </a:txBody>
                  <a:tcPr marL="208504" marR="208504" marT="52126" marB="52126"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1641272702"/>
                  </a:ext>
                </a:extLst>
              </a:tr>
              <a:tr h="565746">
                <a:tc>
                  <a:txBody>
                    <a:bodyPr/>
                    <a:lstStyle/>
                    <a:p>
                      <a:pPr algn="l" fontAlgn="ctr"/>
                      <a:r>
                        <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Sweepstakes or contests</a:t>
                      </a:r>
                    </a:p>
                  </a:txBody>
                  <a:tcPr marL="208504" marR="208504" marT="52126" marB="52126"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Sales contests</a:t>
                      </a:r>
                    </a:p>
                  </a:txBody>
                  <a:tcPr marL="208504" marR="208504" marT="52126" marB="52126"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384345132"/>
                  </a:ext>
                </a:extLst>
              </a:tr>
              <a:tr h="565746">
                <a:tc>
                  <a:txBody>
                    <a:bodyPr/>
                    <a:lstStyle/>
                    <a:p>
                      <a:pPr algn="l" fontAlgn="ctr"/>
                      <a:r>
                        <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Premiums</a:t>
                      </a:r>
                    </a:p>
                  </a:txBody>
                  <a:tcPr marL="208504" marR="208504" marT="52126" marB="52126"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Trade and advertising allowances</a:t>
                      </a:r>
                    </a:p>
                  </a:txBody>
                  <a:tcPr marL="208504" marR="208504" marT="52126" marB="52126"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4069360448"/>
                  </a:ext>
                </a:extLst>
              </a:tr>
              <a:tr h="565746">
                <a:tc>
                  <a:txBody>
                    <a:bodyPr/>
                    <a:lstStyle/>
                    <a:p>
                      <a:pPr algn="l" fontAlgn="ctr"/>
                      <a:r>
                        <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Rebates</a:t>
                      </a:r>
                    </a:p>
                  </a:txBody>
                  <a:tcPr marL="208504" marR="208504" marT="52126" marB="52126"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Product demonstrations</a:t>
                      </a:r>
                    </a:p>
                  </a:txBody>
                  <a:tcPr marL="208504" marR="208504" marT="52126" marB="52126"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2355116791"/>
                  </a:ext>
                </a:extLst>
              </a:tr>
              <a:tr h="565746">
                <a:tc>
                  <a:txBody>
                    <a:bodyPr/>
                    <a:lstStyle/>
                    <a:p>
                      <a:pPr algn="l" fontAlgn="ctr"/>
                      <a:r>
                        <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Samples</a:t>
                      </a:r>
                    </a:p>
                  </a:txBody>
                  <a:tcPr marL="208504" marR="208504" marT="52126" marB="52126"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Training</a:t>
                      </a:r>
                    </a:p>
                  </a:txBody>
                  <a:tcPr marL="208504" marR="208504" marT="52126" marB="52126"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290423934"/>
                  </a:ext>
                </a:extLst>
              </a:tr>
              <a:tr h="565746">
                <a:tc>
                  <a:txBody>
                    <a:bodyPr/>
                    <a:lstStyle/>
                    <a:p>
                      <a:pPr algn="l" fontAlgn="ctr"/>
                      <a:r>
                        <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Loyalty programs</a:t>
                      </a:r>
                    </a:p>
                  </a:txBody>
                  <a:tcPr marL="208504" marR="208504" marT="52126" marB="52126"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Free merchandise</a:t>
                      </a:r>
                    </a:p>
                  </a:txBody>
                  <a:tcPr marL="208504" marR="208504" marT="52126" marB="52126"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3807942339"/>
                  </a:ext>
                </a:extLst>
              </a:tr>
              <a:tr h="565746">
                <a:tc>
                  <a:txBody>
                    <a:bodyPr/>
                    <a:lstStyle/>
                    <a:p>
                      <a:pPr algn="l" fontAlgn="ctr"/>
                      <a:r>
                        <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Point-of-purchase displays</a:t>
                      </a:r>
                    </a:p>
                  </a:txBody>
                  <a:tcPr marL="208504" marR="208504" marT="52126" marB="52126" anchor="ctr">
                    <a:lnL>
                      <a:noFill/>
                    </a:lnL>
                    <a:lnR>
                      <a:noFill/>
                    </a:lnR>
                    <a:lnT w="9525" cap="flat" cmpd="sng" algn="ctr">
                      <a:solidFill>
                        <a:srgbClr val="E7E7E7"/>
                      </a:solidFill>
                      <a:prstDash val="solid"/>
                      <a:round/>
                      <a:headEnd type="none" w="med" len="med"/>
                      <a:tailEnd type="none" w="med" len="med"/>
                    </a:lnT>
                    <a:lnB>
                      <a:noFill/>
                    </a:lnB>
                    <a:solidFill>
                      <a:srgbClr val="FFFFFF"/>
                    </a:solidFill>
                  </a:tcPr>
                </a:tc>
                <a:tc>
                  <a:txBody>
                    <a:bodyPr/>
                    <a:lstStyle/>
                    <a:p>
                      <a:pPr algn="l" fontAlgn="ctr"/>
                      <a:r>
                        <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Push money</a:t>
                      </a:r>
                    </a:p>
                  </a:txBody>
                  <a:tcPr marL="208504" marR="208504" marT="52126" marB="52126" anchor="ctr">
                    <a:lnL>
                      <a:noFill/>
                    </a:lnL>
                    <a:lnR>
                      <a:noFill/>
                    </a:lnR>
                    <a:lnT w="9525" cap="flat" cmpd="sng" algn="ctr">
                      <a:solidFill>
                        <a:srgbClr val="E7E7E7"/>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32472931"/>
                  </a:ext>
                </a:extLst>
              </a:tr>
            </a:tbl>
          </a:graphicData>
        </a:graphic>
      </p:graphicFrame>
    </p:spTree>
    <p:extLst>
      <p:ext uri="{BB962C8B-B14F-4D97-AF65-F5344CB8AC3E}">
        <p14:creationId xmlns:p14="http://schemas.microsoft.com/office/powerpoint/2010/main" val="775525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Digital Marketing</a:t>
            </a:r>
          </a:p>
        </p:txBody>
      </p:sp>
      <p:sp>
        <p:nvSpPr>
          <p:cNvPr id="3" name="Text Placeholder 2"/>
          <p:cNvSpPr>
            <a:spLocks noGrp="1"/>
          </p:cNvSpPr>
          <p:nvPr>
            <p:ph type="body" idx="1"/>
          </p:nvPr>
        </p:nvSpPr>
        <p:spPr/>
        <p:txBody>
          <a:bodyPr/>
          <a:lstStyle/>
          <a:p>
            <a:pPr marL="28575" indent="0">
              <a:buNone/>
            </a:pPr>
            <a:r>
              <a:rPr lang="en-US" sz="2100" dirty="0"/>
              <a:t>Digital marketing is an umbrella term for using a digital tools to promote and market products, services, organizations and brands. Email and mobile marketing overlaps with direct marketing. Other essential tools in the digital marketing tool kit: Web sites, content marketing and search-engine optimization (SEO), and social media marketing.</a:t>
            </a:r>
          </a:p>
        </p:txBody>
      </p:sp>
    </p:spTree>
    <p:extLst>
      <p:ext uri="{BB962C8B-B14F-4D97-AF65-F5344CB8AC3E}">
        <p14:creationId xmlns:p14="http://schemas.microsoft.com/office/powerpoint/2010/main" val="426754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Direct Marketing </a:t>
            </a:r>
          </a:p>
        </p:txBody>
      </p:sp>
      <p:sp>
        <p:nvSpPr>
          <p:cNvPr id="3" name="Text Placeholder 2"/>
          <p:cNvSpPr>
            <a:spLocks noGrp="1"/>
          </p:cNvSpPr>
          <p:nvPr>
            <p:ph type="body" idx="1"/>
          </p:nvPr>
        </p:nvSpPr>
        <p:spPr/>
        <p:txBody>
          <a:bodyPr/>
          <a:lstStyle/>
          <a:p>
            <a:r>
              <a:rPr lang="en-US" sz="2100" dirty="0"/>
              <a:t>Direct marketing activities bypass intermediaries and communicate directly with the individual consumer. Direct marketing can be a powerful tool for anticipating and predicting customer needs and behaviors. Over time, as companies use consumer data to understand their target audiences and market dynamics, they can develop more effective campaigns and offers. Among the leading disadvantages of direct marketing are concerns about privacy and information security. </a:t>
            </a:r>
          </a:p>
        </p:txBody>
      </p:sp>
      <p:pic>
        <p:nvPicPr>
          <p:cNvPr id="25602" name="Picture 2" descr="Email symbol on a row of colorful envelop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461" y="3847645"/>
            <a:ext cx="2743201"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282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Direct Marketing (continued)</a:t>
            </a:r>
          </a:p>
        </p:txBody>
      </p:sp>
      <p:sp>
        <p:nvSpPr>
          <p:cNvPr id="3" name="Text Placeholder 2"/>
          <p:cNvSpPr>
            <a:spLocks noGrp="1"/>
          </p:cNvSpPr>
          <p:nvPr>
            <p:ph type="body" idx="1"/>
          </p:nvPr>
        </p:nvSpPr>
        <p:spPr/>
        <p:txBody>
          <a:bodyPr/>
          <a:lstStyle/>
          <a:p>
            <a:r>
              <a:rPr lang="en-US" sz="2100" dirty="0"/>
              <a:t>Direct marketing activities bypass intermediaries and communicate directly with the individual consumer</a:t>
            </a:r>
          </a:p>
          <a:p>
            <a:r>
              <a:rPr lang="en-US" sz="2100" dirty="0"/>
              <a:t>Direct marketing can be a powerful tool for anticipating and predicting customer needs and behaviors</a:t>
            </a:r>
          </a:p>
          <a:p>
            <a:r>
              <a:rPr lang="en-US" sz="2100" dirty="0"/>
              <a:t>Over time, as companies use consumer data to understand their target audiences and market dynamics, they can develop more effective campaigns and offers</a:t>
            </a:r>
          </a:p>
          <a:p>
            <a:r>
              <a:rPr lang="en-US" sz="2100" dirty="0"/>
              <a:t>The disadvantage of direct marketing are concerns about privacy and information security</a:t>
            </a:r>
          </a:p>
        </p:txBody>
      </p:sp>
    </p:spTree>
    <p:extLst>
      <p:ext uri="{BB962C8B-B14F-4D97-AF65-F5344CB8AC3E}">
        <p14:creationId xmlns:p14="http://schemas.microsoft.com/office/powerpoint/2010/main" val="1134228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Social Media Marketing</a:t>
            </a:r>
          </a:p>
        </p:txBody>
      </p:sp>
      <p:sp>
        <p:nvSpPr>
          <p:cNvPr id="3" name="Text Placeholder 2"/>
          <p:cNvSpPr>
            <a:spLocks noGrp="1"/>
          </p:cNvSpPr>
          <p:nvPr>
            <p:ph type="body" idx="1"/>
          </p:nvPr>
        </p:nvSpPr>
        <p:spPr/>
        <p:txBody>
          <a:bodyPr/>
          <a:lstStyle/>
          <a:p>
            <a:pPr marL="371475" indent="-342900">
              <a:buFont typeface="+mj-lt"/>
              <a:buAutoNum type="arabicPeriod"/>
            </a:pPr>
            <a:r>
              <a:rPr lang="en-US" sz="2100" dirty="0"/>
              <a:t>Social media marketing is the use of online applications, networks, blogs, wikis, and other collaborative media for communicating brand messaging, conducting marketing, public relations, and lead generation</a:t>
            </a:r>
          </a:p>
          <a:p>
            <a:pPr marL="371475" indent="-342900">
              <a:buFont typeface="+mj-lt"/>
              <a:buAutoNum type="arabicPeriod"/>
            </a:pPr>
            <a:r>
              <a:rPr lang="en-US" sz="2100" dirty="0"/>
              <a:t>The three main objectives are:</a:t>
            </a:r>
          </a:p>
          <a:p>
            <a:pPr marL="371475" indent="-342900">
              <a:buFont typeface="+mj-lt"/>
              <a:buAutoNum type="arabicPeriod"/>
            </a:pPr>
            <a:r>
              <a:rPr lang="en-US" sz="2100" dirty="0"/>
              <a:t>Creating buzz</a:t>
            </a:r>
          </a:p>
          <a:p>
            <a:pPr marL="371475" indent="-342900">
              <a:buFont typeface="+mj-lt"/>
              <a:buAutoNum type="arabicPeriod"/>
            </a:pPr>
            <a:r>
              <a:rPr lang="en-US" sz="2100" dirty="0"/>
              <a:t>Fostering community</a:t>
            </a:r>
          </a:p>
          <a:p>
            <a:pPr marL="371475" indent="-342900">
              <a:buFont typeface="+mj-lt"/>
              <a:buAutoNum type="arabicPeriod"/>
            </a:pPr>
            <a:r>
              <a:rPr lang="en-US" sz="2100" dirty="0"/>
              <a:t>Facilitating two-way communication</a:t>
            </a:r>
          </a:p>
          <a:p>
            <a:endParaRPr lang="en-US" sz="2100" dirty="0"/>
          </a:p>
        </p:txBody>
      </p:sp>
    </p:spTree>
    <p:extLst>
      <p:ext uri="{BB962C8B-B14F-4D97-AF65-F5344CB8AC3E}">
        <p14:creationId xmlns:p14="http://schemas.microsoft.com/office/powerpoint/2010/main" val="173082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The Promotion Mix 2</a:t>
            </a:r>
          </a:p>
        </p:txBody>
      </p:sp>
      <p:pic>
        <p:nvPicPr>
          <p:cNvPr id="4" name="Picture 3" descr="The Promotion Mix: Marketing Communication Methods. The Target Market is surrounded by the four Ps: Product, Price, Place, and Promotion. Attached to Promotion are Advertising, Public Relations, Sales Promotion, Personal Selling, Digital Marketing, Direct Marketing, and Guerrilla Marketing.">
            <a:extLst>
              <a:ext uri="{FF2B5EF4-FFF2-40B4-BE49-F238E27FC236}">
                <a16:creationId xmlns:a16="http://schemas.microsoft.com/office/drawing/2014/main" id="{284C7F4B-E837-5D4A-BE4C-EB6BE3F8F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279" y="0"/>
            <a:ext cx="9247009" cy="6858000"/>
          </a:xfrm>
          <a:prstGeom prst="rect">
            <a:avLst/>
          </a:prstGeom>
        </p:spPr>
      </p:pic>
    </p:spTree>
    <p:extLst>
      <p:ext uri="{BB962C8B-B14F-4D97-AF65-F5344CB8AC3E}">
        <p14:creationId xmlns:p14="http://schemas.microsoft.com/office/powerpoint/2010/main" val="3916857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B4589-A9E4-F443-B986-F4800223EDF9}"/>
              </a:ext>
            </a:extLst>
          </p:cNvPr>
          <p:cNvSpPr>
            <a:spLocks noGrp="1"/>
          </p:cNvSpPr>
          <p:nvPr>
            <p:ph type="title"/>
          </p:nvPr>
        </p:nvSpPr>
        <p:spPr/>
        <p:txBody>
          <a:bodyPr/>
          <a:lstStyle/>
          <a:p>
            <a:r>
              <a:rPr lang="en-US" sz="3300" dirty="0"/>
              <a:t>Social Media Tools</a:t>
            </a:r>
          </a:p>
        </p:txBody>
      </p:sp>
      <p:sp>
        <p:nvSpPr>
          <p:cNvPr id="3" name="Text Placeholder 2">
            <a:extLst>
              <a:ext uri="{FF2B5EF4-FFF2-40B4-BE49-F238E27FC236}">
                <a16:creationId xmlns:a16="http://schemas.microsoft.com/office/drawing/2014/main" id="{1D26BB2A-3E33-044F-A99F-9E40B29AE277}"/>
              </a:ext>
            </a:extLst>
          </p:cNvPr>
          <p:cNvSpPr>
            <a:spLocks noGrp="1"/>
          </p:cNvSpPr>
          <p:nvPr>
            <p:ph type="body" idx="1"/>
          </p:nvPr>
        </p:nvSpPr>
        <p:spPr/>
        <p:txBody>
          <a:bodyPr/>
          <a:lstStyle/>
          <a:p>
            <a:r>
              <a:rPr lang="en-US" sz="2100" b="1" dirty="0"/>
              <a:t>Blogs: </a:t>
            </a:r>
            <a:r>
              <a:rPr lang="en-US" sz="2100" dirty="0"/>
              <a:t>Long- or short-form medium for communicating with audiences</a:t>
            </a:r>
          </a:p>
          <a:p>
            <a:r>
              <a:rPr lang="en-US" sz="2100" b="1" dirty="0"/>
              <a:t>YouTube: </a:t>
            </a:r>
            <a:r>
              <a:rPr lang="en-US" sz="2100" dirty="0"/>
              <a:t>Video-hosting social media site</a:t>
            </a:r>
          </a:p>
          <a:p>
            <a:r>
              <a:rPr lang="en-US" sz="2100" b="1" dirty="0"/>
              <a:t>Twitter: </a:t>
            </a:r>
            <a:r>
              <a:rPr lang="en-US" sz="2100" dirty="0"/>
              <a:t>Short-form (140 character) “microblogging” medium that is intended for text and image sharing</a:t>
            </a:r>
          </a:p>
          <a:p>
            <a:r>
              <a:rPr lang="en-US" sz="2100" b="1" dirty="0"/>
              <a:t>Facebook: </a:t>
            </a:r>
            <a:r>
              <a:rPr lang="en-US" sz="2100" dirty="0"/>
              <a:t>Long-form (up to 2,000 characters per post) medium for sharing text, images, videos, and other multimedia content</a:t>
            </a:r>
          </a:p>
          <a:p>
            <a:r>
              <a:rPr lang="en-US" sz="2100" b="1" dirty="0"/>
              <a:t>Instagram: </a:t>
            </a:r>
            <a:r>
              <a:rPr lang="en-US" sz="2100" dirty="0"/>
              <a:t>Image-based social network that is intended as a visual medium. Does not have capabilities to drive click-through rate (CTR) because posts offer no link option</a:t>
            </a:r>
          </a:p>
        </p:txBody>
      </p:sp>
    </p:spTree>
    <p:extLst>
      <p:ext uri="{BB962C8B-B14F-4D97-AF65-F5344CB8AC3E}">
        <p14:creationId xmlns:p14="http://schemas.microsoft.com/office/powerpoint/2010/main" val="548306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6147-80E3-664B-AC0A-B513EE78D469}"/>
              </a:ext>
            </a:extLst>
          </p:cNvPr>
          <p:cNvSpPr>
            <a:spLocks noGrp="1"/>
          </p:cNvSpPr>
          <p:nvPr>
            <p:ph type="title"/>
          </p:nvPr>
        </p:nvSpPr>
        <p:spPr/>
        <p:txBody>
          <a:bodyPr/>
          <a:lstStyle/>
          <a:p>
            <a:r>
              <a:rPr lang="en-US" dirty="0"/>
              <a:t>Social Media Tools (continued)</a:t>
            </a:r>
          </a:p>
        </p:txBody>
      </p:sp>
      <p:sp>
        <p:nvSpPr>
          <p:cNvPr id="3" name="Text Placeholder 2">
            <a:extLst>
              <a:ext uri="{FF2B5EF4-FFF2-40B4-BE49-F238E27FC236}">
                <a16:creationId xmlns:a16="http://schemas.microsoft.com/office/drawing/2014/main" id="{474026E4-D431-7747-912B-3E49FBB46DBC}"/>
              </a:ext>
            </a:extLst>
          </p:cNvPr>
          <p:cNvSpPr>
            <a:spLocks noGrp="1"/>
          </p:cNvSpPr>
          <p:nvPr>
            <p:ph type="body" idx="1"/>
          </p:nvPr>
        </p:nvSpPr>
        <p:spPr/>
        <p:txBody>
          <a:bodyPr/>
          <a:lstStyle/>
          <a:p>
            <a:r>
              <a:rPr lang="en-US" sz="2100" b="1" dirty="0"/>
              <a:t>Google+: </a:t>
            </a:r>
            <a:r>
              <a:rPr lang="en-US" sz="2100" dirty="0"/>
              <a:t>Long-form medium for sharing text, images, videos, and other multimedia content</a:t>
            </a:r>
          </a:p>
          <a:p>
            <a:endParaRPr lang="en-US" sz="2100" dirty="0"/>
          </a:p>
          <a:p>
            <a:r>
              <a:rPr lang="en-US" sz="2100" b="1" dirty="0"/>
              <a:t>Pinterest</a:t>
            </a:r>
            <a:r>
              <a:rPr lang="en-US" sz="2100" dirty="0"/>
              <a:t>: Medium for sharing photos and visual content categorized by theme</a:t>
            </a:r>
          </a:p>
          <a:p>
            <a:r>
              <a:rPr lang="en-US" sz="2100" b="1" dirty="0"/>
              <a:t>LinkedIn</a:t>
            </a:r>
            <a:r>
              <a:rPr lang="en-US" sz="2100" dirty="0"/>
              <a:t>: Long- or short-form medium for sharing text, images, videos, and other multimedia content targeted to the business community</a:t>
            </a:r>
          </a:p>
          <a:p>
            <a:endParaRPr lang="en-US" sz="2100" dirty="0"/>
          </a:p>
        </p:txBody>
      </p:sp>
    </p:spTree>
    <p:extLst>
      <p:ext uri="{BB962C8B-B14F-4D97-AF65-F5344CB8AC3E}">
        <p14:creationId xmlns:p14="http://schemas.microsoft.com/office/powerpoint/2010/main" val="3735991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Guerrilla Marketing</a:t>
            </a:r>
          </a:p>
        </p:txBody>
      </p:sp>
      <p:sp>
        <p:nvSpPr>
          <p:cNvPr id="3" name="Text Placeholder 2"/>
          <p:cNvSpPr>
            <a:spLocks noGrp="1"/>
          </p:cNvSpPr>
          <p:nvPr>
            <p:ph type="body" idx="1"/>
          </p:nvPr>
        </p:nvSpPr>
        <p:spPr/>
        <p:txBody>
          <a:bodyPr/>
          <a:lstStyle/>
          <a:p>
            <a:pPr marL="28575" indent="0">
              <a:buNone/>
            </a:pPr>
            <a:r>
              <a:rPr lang="en-US" sz="2100" dirty="0"/>
              <a:t>Guerrilla marketing is a relatively new marketing strategy that relies on unconventional, often low-cost tactics to create awareness of and goodwill toward a brand, product, service, or even a company</a:t>
            </a:r>
          </a:p>
        </p:txBody>
      </p:sp>
    </p:spTree>
    <p:extLst>
      <p:ext uri="{BB962C8B-B14F-4D97-AF65-F5344CB8AC3E}">
        <p14:creationId xmlns:p14="http://schemas.microsoft.com/office/powerpoint/2010/main" val="3457747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6E3BF-0F9C-5545-B733-8CF81E4DA31C}"/>
              </a:ext>
            </a:extLst>
          </p:cNvPr>
          <p:cNvSpPr>
            <a:spLocks noGrp="1"/>
          </p:cNvSpPr>
          <p:nvPr>
            <p:ph type="title"/>
          </p:nvPr>
        </p:nvSpPr>
        <p:spPr/>
        <p:txBody>
          <a:bodyPr/>
          <a:lstStyle/>
          <a:p>
            <a:r>
              <a:rPr lang="en-US" dirty="0"/>
              <a:t>Guerilla Marketing Tactics</a:t>
            </a:r>
          </a:p>
        </p:txBody>
      </p:sp>
      <p:sp>
        <p:nvSpPr>
          <p:cNvPr id="3" name="Text Placeholder 2">
            <a:extLst>
              <a:ext uri="{FF2B5EF4-FFF2-40B4-BE49-F238E27FC236}">
                <a16:creationId xmlns:a16="http://schemas.microsoft.com/office/drawing/2014/main" id="{2F417AA9-66B5-974F-8164-D1883ED856C1}"/>
              </a:ext>
            </a:extLst>
          </p:cNvPr>
          <p:cNvSpPr>
            <a:spLocks noGrp="1"/>
          </p:cNvSpPr>
          <p:nvPr>
            <p:ph type="body" idx="1"/>
          </p:nvPr>
        </p:nvSpPr>
        <p:spPr/>
        <p:txBody>
          <a:bodyPr/>
          <a:lstStyle/>
          <a:p>
            <a:r>
              <a:rPr lang="en-US" sz="2000" b="1" dirty="0"/>
              <a:t>Graffiti: </a:t>
            </a:r>
            <a:r>
              <a:rPr lang="en-US" sz="2000" dirty="0"/>
              <a:t>Graffiti marketing, a subset of guerrilla marketing, turns walls, alleys, and streets into larger-than-life canvases for marketing activity.</a:t>
            </a:r>
          </a:p>
          <a:p>
            <a:endParaRPr lang="en-US" sz="2000" dirty="0"/>
          </a:p>
          <a:p>
            <a:r>
              <a:rPr lang="en-US" sz="2000" b="1" dirty="0"/>
              <a:t>Stencil graffiti: </a:t>
            </a:r>
            <a:r>
              <a:rPr lang="en-US" sz="2000" dirty="0"/>
              <a:t>Use of stencils to create repeated works of graffiti, with the stencils enabling the project team to rapidly recreate the same work in multiple locations. Stencils tend to be smaller-scale and simpler than classic graffiti art.</a:t>
            </a:r>
          </a:p>
          <a:p>
            <a:endParaRPr lang="en-US" sz="2000" b="1" dirty="0"/>
          </a:p>
          <a:p>
            <a:r>
              <a:rPr lang="en-US" sz="2000" b="1" dirty="0"/>
              <a:t>Undercover, or stealth marketing: </a:t>
            </a:r>
            <a:r>
              <a:rPr lang="en-US" sz="2000" dirty="0"/>
              <a:t>Use of marketers or paid actors to go “undercover” among peers to engage unsuspecting people in a marketing activity of some sort. For example, attractive actors are paid to strike up conversations, rave about a new mobile device, and then ask people to take a photo using the device, so that they get hands-on experience with the product in question.</a:t>
            </a:r>
          </a:p>
          <a:p>
            <a:endParaRPr lang="en-US" sz="2000" dirty="0"/>
          </a:p>
        </p:txBody>
      </p:sp>
    </p:spTree>
    <p:extLst>
      <p:ext uri="{BB962C8B-B14F-4D97-AF65-F5344CB8AC3E}">
        <p14:creationId xmlns:p14="http://schemas.microsoft.com/office/powerpoint/2010/main" val="3871269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DCD08-3FA8-F744-9940-C8D8395CEDA1}"/>
              </a:ext>
            </a:extLst>
          </p:cNvPr>
          <p:cNvSpPr>
            <a:spLocks noGrp="1"/>
          </p:cNvSpPr>
          <p:nvPr>
            <p:ph type="title"/>
          </p:nvPr>
        </p:nvSpPr>
        <p:spPr/>
        <p:txBody>
          <a:bodyPr/>
          <a:lstStyle/>
          <a:p>
            <a:r>
              <a:rPr lang="en-US" dirty="0"/>
              <a:t>Guerilla Marketing Tactics (Continued)</a:t>
            </a:r>
          </a:p>
        </p:txBody>
      </p:sp>
      <p:sp>
        <p:nvSpPr>
          <p:cNvPr id="3" name="Text Placeholder 2">
            <a:extLst>
              <a:ext uri="{FF2B5EF4-FFF2-40B4-BE49-F238E27FC236}">
                <a16:creationId xmlns:a16="http://schemas.microsoft.com/office/drawing/2014/main" id="{FD09118E-AAC4-BA4B-BFCC-4F04354189B9}"/>
              </a:ext>
            </a:extLst>
          </p:cNvPr>
          <p:cNvSpPr>
            <a:spLocks noGrp="1"/>
          </p:cNvSpPr>
          <p:nvPr>
            <p:ph type="body" idx="1"/>
          </p:nvPr>
        </p:nvSpPr>
        <p:spPr>
          <a:xfrm>
            <a:off x="838200" y="1497496"/>
            <a:ext cx="10515600" cy="4679467"/>
          </a:xfrm>
        </p:spPr>
        <p:txBody>
          <a:bodyPr/>
          <a:lstStyle/>
          <a:p>
            <a:r>
              <a:rPr lang="en-US" sz="2000" b="1" dirty="0"/>
              <a:t>Stickers: </a:t>
            </a:r>
            <a:r>
              <a:rPr lang="en-US" sz="2000" dirty="0"/>
              <a:t>Inventive use of stickers as a temporary medium for creating an image, posing an illusion, or conveying a message</a:t>
            </a:r>
          </a:p>
          <a:p>
            <a:endParaRPr lang="en-US" sz="2000" dirty="0"/>
          </a:p>
          <a:p>
            <a:r>
              <a:rPr lang="en-US" sz="2000" b="1" dirty="0"/>
              <a:t>Flash mobs: </a:t>
            </a:r>
            <a:r>
              <a:rPr lang="en-US" sz="2000" dirty="0"/>
              <a:t>A group of people organized to perform an action at a predetermined place and time; usually they blend in with bystanders initially and then join the “mob” activity at the designated moment, as in the Do Re Mi video, above.</a:t>
            </a:r>
          </a:p>
          <a:p>
            <a:endParaRPr lang="en-US" sz="2000" dirty="0"/>
          </a:p>
          <a:p>
            <a:r>
              <a:rPr lang="en-US" sz="2000" b="1" dirty="0"/>
              <a:t>Publicity stunts: </a:t>
            </a:r>
            <a:r>
              <a:rPr lang="en-US" sz="2000" dirty="0"/>
              <a:t>Extraordinary feats to attract the attention of the general public, as well as media</a:t>
            </a:r>
          </a:p>
          <a:p>
            <a:endParaRPr lang="en-US" sz="2000" dirty="0"/>
          </a:p>
          <a:p>
            <a:r>
              <a:rPr lang="en-US" sz="2000" b="1" dirty="0"/>
              <a:t>Treasure hunts: </a:t>
            </a:r>
            <a:r>
              <a:rPr lang="en-US" sz="2000" dirty="0"/>
              <a:t>Staging an activity or event that appears real, but in fact is a fake, for the purposes of drawing attention and making a statement</a:t>
            </a:r>
          </a:p>
          <a:p>
            <a:endParaRPr lang="en-US" sz="2000" dirty="0"/>
          </a:p>
          <a:p>
            <a:r>
              <a:rPr lang="en-US" sz="2000" b="1" dirty="0"/>
              <a:t>Sham events: </a:t>
            </a:r>
            <a:r>
              <a:rPr lang="en-US" sz="2000" dirty="0"/>
              <a:t>Staging an activity or event that appears real, but in fact is a fake, for the purposes of drawing attention and making a statement</a:t>
            </a:r>
          </a:p>
          <a:p>
            <a:endParaRPr lang="en-US" sz="2000" dirty="0"/>
          </a:p>
        </p:txBody>
      </p:sp>
    </p:spTree>
    <p:extLst>
      <p:ext uri="{BB962C8B-B14F-4D97-AF65-F5344CB8AC3E}">
        <p14:creationId xmlns:p14="http://schemas.microsoft.com/office/powerpoint/2010/main" val="2341091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Tools of Marketing and AIDA Stages</a:t>
            </a:r>
          </a:p>
        </p:txBody>
      </p:sp>
      <p:sp>
        <p:nvSpPr>
          <p:cNvPr id="3" name="Content Placeholder 2"/>
          <p:cNvSpPr>
            <a:spLocks noGrp="1"/>
          </p:cNvSpPr>
          <p:nvPr>
            <p:ph type="body" idx="1"/>
          </p:nvPr>
        </p:nvSpPr>
        <p:spPr/>
        <p:txBody>
          <a:bodyPr/>
          <a:lstStyle/>
          <a:p>
            <a:r>
              <a:rPr lang="en-US" sz="2100" dirty="0"/>
              <a:t>Advertising is particularly well-suited to awareness-building</a:t>
            </a:r>
          </a:p>
          <a:p>
            <a:r>
              <a:rPr lang="en-US" sz="2100" dirty="0"/>
              <a:t>Public relations activities often focus on generate interest, educating prospective customers and sharing stories that create desire for a product or brand. Similarly, experiential events can create memorable opportunities to interact with product, brands and people.</a:t>
            </a:r>
          </a:p>
          <a:p>
            <a:r>
              <a:rPr lang="en-US" sz="2100" dirty="0"/>
              <a:t>Personal selling typically focuses at the later stages of the model, solidifying desire and stimulating action</a:t>
            </a:r>
          </a:p>
          <a:p>
            <a:r>
              <a:rPr lang="en-US" sz="2100" dirty="0"/>
              <a:t>Tools for any stage of AIDA: Sales promotions, Direct marketing, Digital marketing, Guerrilla marketing</a:t>
            </a:r>
          </a:p>
        </p:txBody>
      </p:sp>
    </p:spTree>
    <p:extLst>
      <p:ext uri="{BB962C8B-B14F-4D97-AF65-F5344CB8AC3E}">
        <p14:creationId xmlns:p14="http://schemas.microsoft.com/office/powerpoint/2010/main" val="2298408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The Sales Process</a:t>
            </a:r>
          </a:p>
        </p:txBody>
      </p:sp>
      <p:pic>
        <p:nvPicPr>
          <p:cNvPr id="6" name="Picture 5" descr="Parallel Processes: Buying and Selling. Compares the consumer decision-making process and the sales process. The Consumer Decision-Making Process. Step 1, Need recognition. Step 2, Information searching and processing. Step 3, identification and evaluation of alternatives. Step 4, Product/Service/outlet selection. Step 5, Purchase decision. The Sales Process. Step 1, Generate and qualify leads. Step 2, build relationship and discover needs. Step 3, Present solution and resolve concerns. Step 4, Close the sale. Step 5, Monitor and follow up.">
            <a:extLst>
              <a:ext uri="{FF2B5EF4-FFF2-40B4-BE49-F238E27FC236}">
                <a16:creationId xmlns:a16="http://schemas.microsoft.com/office/drawing/2014/main" id="{86675994-E416-344C-BB5D-8D89164100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406" y="0"/>
            <a:ext cx="5508394" cy="6858000"/>
          </a:xfrm>
          <a:prstGeom prst="rect">
            <a:avLst/>
          </a:prstGeom>
        </p:spPr>
      </p:pic>
    </p:spTree>
    <p:extLst>
      <p:ext uri="{BB962C8B-B14F-4D97-AF65-F5344CB8AC3E}">
        <p14:creationId xmlns:p14="http://schemas.microsoft.com/office/powerpoint/2010/main" val="1315938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IMC Support for the Sales Process</a:t>
            </a:r>
          </a:p>
        </p:txBody>
      </p:sp>
      <p:pic>
        <p:nvPicPr>
          <p:cNvPr id="4" name="Picture 3" descr="IMC Support for the Sales Process. Compares the Consumer Decision-Making Process and the Sales Process and shows the Common IMC support tools for each step. Step 1 for the consumer decision-making process is Need Recognition, and step 1 for the sales process is Generate and qualify leads. The common IMC support tools for step 1 are Advertising, trade shows, conferences, social media, and websites. Step 2 of the consumer decision-making process is information searching and processing, and step 2 of the sales process is build relationship and discover needs. The common IMC support tools for step 2 are email, web content, product info, online reviews, blogs, white papers. Step 3 of the consumer decision-making process is identification and evaluation of alternatives, and step 3 of the sales process is present solution and resolve concerns. The common IMC support tools for step 3 are presentations, case studies, videos, product demonstrations, and comparisons. Step 4 of the consumer decision-making process is product/service/outlet selection, and step 4 of the sales process is close the sale. The common IMC support tools for step 4 are testimonials, discounts, and sales promotions. Step 5 of the consumer decision-making process is purchase decision, and step 5 of the sales process is monitor and follow up. The common IMC support tools for step 5 are email, social media, and surveys.">
            <a:extLst>
              <a:ext uri="{FF2B5EF4-FFF2-40B4-BE49-F238E27FC236}">
                <a16:creationId xmlns:a16="http://schemas.microsoft.com/office/drawing/2014/main" id="{DFD11535-8A9A-B840-9ABE-8EE6E6D004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903" y="0"/>
            <a:ext cx="7374194" cy="6858000"/>
          </a:xfrm>
          <a:prstGeom prst="rect">
            <a:avLst/>
          </a:prstGeom>
        </p:spPr>
      </p:pic>
    </p:spTree>
    <p:extLst>
      <p:ext uri="{BB962C8B-B14F-4D97-AF65-F5344CB8AC3E}">
        <p14:creationId xmlns:p14="http://schemas.microsoft.com/office/powerpoint/2010/main" val="11596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Goals of CRM Systems</a:t>
            </a:r>
          </a:p>
        </p:txBody>
      </p:sp>
      <p:sp>
        <p:nvSpPr>
          <p:cNvPr id="3" name="Content Placeholder 2"/>
          <p:cNvSpPr>
            <a:spLocks noGrp="1"/>
          </p:cNvSpPr>
          <p:nvPr>
            <p:ph type="body" idx="1"/>
          </p:nvPr>
        </p:nvSpPr>
        <p:spPr/>
        <p:txBody>
          <a:bodyPr/>
          <a:lstStyle/>
          <a:p>
            <a:pPr marL="371475" indent="-342900">
              <a:buFont typeface="+mj-lt"/>
              <a:buAutoNum type="arabicPeriod"/>
            </a:pPr>
            <a:r>
              <a:rPr lang="en-US" sz="2100" dirty="0"/>
              <a:t>capture new leads and move them through the sales process</a:t>
            </a:r>
          </a:p>
          <a:p>
            <a:pPr marL="371475" indent="-342900">
              <a:buFont typeface="+mj-lt"/>
              <a:buAutoNum type="arabicPeriod"/>
            </a:pPr>
            <a:r>
              <a:rPr lang="en-US" sz="2100" dirty="0"/>
              <a:t>support and manage relationships with current customers to maximize their lifetime value to the company</a:t>
            </a:r>
          </a:p>
          <a:p>
            <a:pPr marL="371475" indent="-342900">
              <a:buFont typeface="+mj-lt"/>
              <a:buAutoNum type="arabicPeriod"/>
            </a:pPr>
            <a:r>
              <a:rPr lang="en-US" sz="2100" dirty="0"/>
              <a:t>boost productivity and lower the overall costs of  marketing, sales, and account management</a:t>
            </a:r>
          </a:p>
        </p:txBody>
      </p:sp>
    </p:spTree>
    <p:extLst>
      <p:ext uri="{BB962C8B-B14F-4D97-AF65-F5344CB8AC3E}">
        <p14:creationId xmlns:p14="http://schemas.microsoft.com/office/powerpoint/2010/main" val="1938430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The Power of CRM</a:t>
            </a:r>
          </a:p>
        </p:txBody>
      </p:sp>
      <p:sp>
        <p:nvSpPr>
          <p:cNvPr id="3" name="Content Placeholder 2"/>
          <p:cNvSpPr>
            <a:spLocks noGrp="1"/>
          </p:cNvSpPr>
          <p:nvPr>
            <p:ph type="body" idx="1"/>
          </p:nvPr>
        </p:nvSpPr>
        <p:spPr/>
        <p:txBody>
          <a:bodyPr/>
          <a:lstStyle/>
          <a:p>
            <a:pPr marL="28575" indent="0">
              <a:buNone/>
            </a:pPr>
            <a:r>
              <a:rPr lang="en-US" sz="2100" dirty="0"/>
              <a:t>CRM systems are transformational for marketing communication because they allow marketers to use customer data to personalize their interactions to fit the unique needs of individuals</a:t>
            </a:r>
          </a:p>
        </p:txBody>
      </p:sp>
    </p:spTree>
    <p:extLst>
      <p:ext uri="{BB962C8B-B14F-4D97-AF65-F5344CB8AC3E}">
        <p14:creationId xmlns:p14="http://schemas.microsoft.com/office/powerpoint/2010/main" val="1925149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Channel Structures</a:t>
            </a:r>
          </a:p>
        </p:txBody>
      </p:sp>
      <p:sp>
        <p:nvSpPr>
          <p:cNvPr id="3" name="Text Placeholder 2"/>
          <p:cNvSpPr>
            <a:spLocks noGrp="1"/>
          </p:cNvSpPr>
          <p:nvPr>
            <p:ph type="body" idx="1"/>
          </p:nvPr>
        </p:nvSpPr>
        <p:spPr/>
        <p:txBody>
          <a:bodyPr/>
          <a:lstStyle/>
          <a:p>
            <a:pPr marL="28575" indent="0">
              <a:buNone/>
            </a:pPr>
            <a:r>
              <a:rPr lang="en-US" sz="2100" dirty="0"/>
              <a:t>While channels can be very complex, there is a set of channel structures that can be identified in most transactions: </a:t>
            </a:r>
          </a:p>
          <a:p>
            <a:r>
              <a:rPr lang="en-US" sz="2100" dirty="0"/>
              <a:t>Direct channel</a:t>
            </a:r>
          </a:p>
          <a:p>
            <a:r>
              <a:rPr lang="en-US" sz="2100" dirty="0"/>
              <a:t>Retail channel</a:t>
            </a:r>
          </a:p>
          <a:p>
            <a:r>
              <a:rPr lang="en-US" sz="2100" dirty="0"/>
              <a:t>Wholesale channel</a:t>
            </a:r>
          </a:p>
          <a:p>
            <a:r>
              <a:rPr lang="en-US" sz="2100" dirty="0"/>
              <a:t>Agent channel</a:t>
            </a:r>
          </a:p>
        </p:txBody>
      </p:sp>
    </p:spTree>
    <p:extLst>
      <p:ext uri="{BB962C8B-B14F-4D97-AF65-F5344CB8AC3E}">
        <p14:creationId xmlns:p14="http://schemas.microsoft.com/office/powerpoint/2010/main" val="1946271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Key Performance Indicators</a:t>
            </a:r>
          </a:p>
        </p:txBody>
      </p:sp>
      <p:sp>
        <p:nvSpPr>
          <p:cNvPr id="3" name="Content Placeholder 2"/>
          <p:cNvSpPr>
            <a:spLocks noGrp="1"/>
          </p:cNvSpPr>
          <p:nvPr>
            <p:ph type="body" idx="1"/>
          </p:nvPr>
        </p:nvSpPr>
        <p:spPr/>
        <p:txBody>
          <a:bodyPr/>
          <a:lstStyle/>
          <a:p>
            <a:r>
              <a:rPr lang="en-US" sz="2100" dirty="0"/>
              <a:t>A KPI is something measurable that indicates the progress an organization is making toward its business objectives</a:t>
            </a:r>
          </a:p>
          <a:p>
            <a:r>
              <a:rPr lang="en-US" sz="2100" dirty="0"/>
              <a:t>They can be determined for each level of the organization: company, department, team, campaign, marketing tactic</a:t>
            </a:r>
          </a:p>
          <a:p>
            <a:r>
              <a:rPr lang="en-US" sz="2100" dirty="0"/>
              <a:t>Must be aligned to business objectives</a:t>
            </a:r>
          </a:p>
        </p:txBody>
      </p:sp>
    </p:spTree>
    <p:extLst>
      <p:ext uri="{BB962C8B-B14F-4D97-AF65-F5344CB8AC3E}">
        <p14:creationId xmlns:p14="http://schemas.microsoft.com/office/powerpoint/2010/main" val="3093371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999845"/>
          </a:xfrm>
        </p:spPr>
        <p:txBody>
          <a:bodyPr/>
          <a:lstStyle/>
          <a:p>
            <a:r>
              <a:rPr lang="en-US" sz="3300" dirty="0"/>
              <a:t>Monitoring KPIs: KPI Dashboard Example</a:t>
            </a:r>
          </a:p>
        </p:txBody>
      </p:sp>
      <p:pic>
        <p:nvPicPr>
          <p:cNvPr id="9218" name="Picture 2" descr="Screenshot of a KPI dashboard showing three graphs: two on top, one on bottom. The top left graph is called Pipeline Projection by Close Date. It shows different-colored bars representing qualified lead, need analysis, validation, and proposal amounts for different months. The top right graph is called Pipeline Projection by Organization. It shows different-colored bars representing qualified lead, need analysis, validation, and proposal amounts for the categories Buy Sales, 3D Sales, Electro, Europe, and Spectrum. The bottom graph is called Pipeline by Market Segment (6 Month Outlook). It shows different-colored bars representing qualified lead, need analysis, validation, and pending numbers for Telecom, Datacom, Computer/Peripherals, Industrial, Consumer, and Other categories. Below the graphs are options to view by geography, stage, or chan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567" y="1227947"/>
            <a:ext cx="5840867" cy="5319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0795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77BB-4743-D149-8FCB-5537A643B6B9}"/>
              </a:ext>
            </a:extLst>
          </p:cNvPr>
          <p:cNvSpPr>
            <a:spLocks noGrp="1"/>
          </p:cNvSpPr>
          <p:nvPr>
            <p:ph type="title"/>
          </p:nvPr>
        </p:nvSpPr>
        <p:spPr/>
        <p:txBody>
          <a:bodyPr/>
          <a:lstStyle/>
          <a:p>
            <a:r>
              <a:rPr lang="en-US" sz="2400" dirty="0"/>
              <a:t>Some Examples of Business Objectives and Related KPIs</a:t>
            </a:r>
            <a:endParaRPr lang="en-US" dirty="0"/>
          </a:p>
        </p:txBody>
      </p:sp>
      <p:sp>
        <p:nvSpPr>
          <p:cNvPr id="7" name="Text Placeholder 6">
            <a:extLst>
              <a:ext uri="{FF2B5EF4-FFF2-40B4-BE49-F238E27FC236}">
                <a16:creationId xmlns:a16="http://schemas.microsoft.com/office/drawing/2014/main" id="{99EDF020-81FF-5F42-8419-C64027A9B80F}"/>
              </a:ext>
            </a:extLst>
          </p:cNvPr>
          <p:cNvSpPr>
            <a:spLocks noGrp="1"/>
          </p:cNvSpPr>
          <p:nvPr>
            <p:ph type="body" idx="1"/>
          </p:nvPr>
        </p:nvSpPr>
        <p:spPr/>
        <p:txBody>
          <a:bodyPr/>
          <a:lstStyle/>
          <a:p>
            <a:pPr marL="485775" indent="-457200">
              <a:buFont typeface="+mj-lt"/>
              <a:buAutoNum type="arabicPeriod"/>
            </a:pPr>
            <a:r>
              <a:rPr lang="en-US" sz="2100" dirty="0">
                <a:latin typeface="Century Gothic" panose="020B0502020202020204" pitchFamily="34" charset="0"/>
              </a:rPr>
              <a:t>Market Share</a:t>
            </a:r>
          </a:p>
          <a:p>
            <a:pPr lvl="2" fontAlgn="base"/>
            <a:r>
              <a:rPr lang="en-US" sz="1875" dirty="0">
                <a:solidFill>
                  <a:srgbClr val="222222"/>
                </a:solidFill>
                <a:latin typeface="Century Gothic" panose="020B0502020202020204" pitchFamily="34" charset="0"/>
                <a:ea typeface="Tahoma" panose="020B0604030504040204" pitchFamily="34" charset="0"/>
                <a:cs typeface="Tahoma" panose="020B0604030504040204" pitchFamily="34" charset="0"/>
              </a:rPr>
              <a:t>Market share in category</a:t>
            </a:r>
          </a:p>
          <a:p>
            <a:pPr lvl="2" fontAlgn="base"/>
            <a:r>
              <a:rPr lang="en-US" sz="1875" dirty="0">
                <a:solidFill>
                  <a:srgbClr val="222222"/>
                </a:solidFill>
                <a:latin typeface="Century Gothic" panose="020B0502020202020204" pitchFamily="34" charset="0"/>
                <a:ea typeface="Tahoma" panose="020B0604030504040204" pitchFamily="34" charset="0"/>
                <a:cs typeface="Tahoma" panose="020B0604030504040204" pitchFamily="34" charset="0"/>
              </a:rPr>
              <a:t>Relative market share (share relative to largest competitors)</a:t>
            </a:r>
            <a:endParaRPr lang="en-US" sz="1875" dirty="0">
              <a:latin typeface="Century Gothic" panose="020B0502020202020204" pitchFamily="34" charset="0"/>
            </a:endParaRPr>
          </a:p>
          <a:p>
            <a:pPr marL="485775" indent="-457200">
              <a:buFont typeface="+mj-lt"/>
              <a:buAutoNum type="arabicPeriod"/>
            </a:pPr>
            <a:r>
              <a:rPr lang="en-US" sz="2100" dirty="0">
                <a:latin typeface="Century Gothic" panose="020B0502020202020204" pitchFamily="34" charset="0"/>
              </a:rPr>
              <a:t>Lead Generation</a:t>
            </a:r>
          </a:p>
          <a:p>
            <a:pPr lvl="2" fontAlgn="base"/>
            <a:r>
              <a:rPr lang="en-US" sz="1875" dirty="0">
                <a:solidFill>
                  <a:srgbClr val="222222"/>
                </a:solidFill>
                <a:latin typeface="Century Gothic" panose="020B0502020202020204" pitchFamily="34" charset="0"/>
                <a:ea typeface="Tahoma" panose="020B0604030504040204" pitchFamily="34" charset="0"/>
                <a:cs typeface="Tahoma" panose="020B0604030504040204" pitchFamily="34" charset="0"/>
              </a:rPr>
              <a:t>Number of qualified leads</a:t>
            </a:r>
          </a:p>
          <a:p>
            <a:pPr lvl="2" fontAlgn="base"/>
            <a:r>
              <a:rPr lang="en-US" sz="1875" dirty="0">
                <a:solidFill>
                  <a:srgbClr val="222222"/>
                </a:solidFill>
                <a:latin typeface="Century Gothic" panose="020B0502020202020204" pitchFamily="34" charset="0"/>
                <a:ea typeface="Tahoma" panose="020B0604030504040204" pitchFamily="34" charset="0"/>
                <a:cs typeface="Tahoma" panose="020B0604030504040204" pitchFamily="34" charset="0"/>
              </a:rPr>
              <a:t>Cost per lead (by source/platform)</a:t>
            </a:r>
          </a:p>
          <a:p>
            <a:pPr lvl="2" fontAlgn="base"/>
            <a:r>
              <a:rPr lang="en-US" sz="1875" dirty="0">
                <a:solidFill>
                  <a:srgbClr val="222222"/>
                </a:solidFill>
                <a:latin typeface="Century Gothic" panose="020B0502020202020204" pitchFamily="34" charset="0"/>
                <a:ea typeface="Tahoma" panose="020B0604030504040204" pitchFamily="34" charset="0"/>
                <a:cs typeface="Tahoma" panose="020B0604030504040204" pitchFamily="34" charset="0"/>
              </a:rPr>
              <a:t>Traffic source breakdown</a:t>
            </a:r>
            <a:endParaRPr lang="en-US" sz="1875" dirty="0">
              <a:latin typeface="Century Gothic" panose="020B0502020202020204" pitchFamily="34" charset="0"/>
            </a:endParaRPr>
          </a:p>
          <a:p>
            <a:pPr marL="485775" indent="-457200">
              <a:buFont typeface="+mj-lt"/>
              <a:buAutoNum type="arabicPeriod"/>
            </a:pPr>
            <a:r>
              <a:rPr lang="en-US" sz="2100" dirty="0">
                <a:latin typeface="Century Gothic" panose="020B0502020202020204" pitchFamily="34" charset="0"/>
              </a:rPr>
              <a:t>Build Brand</a:t>
            </a:r>
          </a:p>
          <a:p>
            <a:pPr lvl="2" fontAlgn="base"/>
            <a:r>
              <a:rPr lang="en-US" sz="1875" dirty="0">
                <a:solidFill>
                  <a:srgbClr val="222222"/>
                </a:solidFill>
                <a:latin typeface="Century Gothic" panose="020B0502020202020204" pitchFamily="34" charset="0"/>
                <a:ea typeface="Tahoma" panose="020B0604030504040204" pitchFamily="34" charset="0"/>
                <a:cs typeface="Tahoma" panose="020B0604030504040204" pitchFamily="34" charset="0"/>
              </a:rPr>
              <a:t>Brand awareness</a:t>
            </a:r>
          </a:p>
          <a:p>
            <a:pPr lvl="2" fontAlgn="base"/>
            <a:r>
              <a:rPr lang="en-US" sz="1875" dirty="0">
                <a:solidFill>
                  <a:srgbClr val="222222"/>
                </a:solidFill>
                <a:latin typeface="Century Gothic" panose="020B0502020202020204" pitchFamily="34" charset="0"/>
                <a:ea typeface="Tahoma" panose="020B0604030504040204" pitchFamily="34" charset="0"/>
                <a:cs typeface="Tahoma" panose="020B0604030504040204" pitchFamily="34" charset="0"/>
              </a:rPr>
              <a:t>Brand equity</a:t>
            </a:r>
          </a:p>
          <a:p>
            <a:pPr lvl="2" fontAlgn="base"/>
            <a:r>
              <a:rPr lang="en-US" sz="1875" dirty="0">
                <a:solidFill>
                  <a:srgbClr val="222222"/>
                </a:solidFill>
                <a:latin typeface="Century Gothic" panose="020B0502020202020204" pitchFamily="34" charset="0"/>
                <a:ea typeface="Tahoma" panose="020B0604030504040204" pitchFamily="34" charset="0"/>
                <a:cs typeface="Tahoma" panose="020B0604030504040204" pitchFamily="34" charset="0"/>
              </a:rPr>
              <a:t>Price premium</a:t>
            </a:r>
          </a:p>
          <a:p>
            <a:pPr lvl="2" fontAlgn="base"/>
            <a:r>
              <a:rPr lang="en-US" sz="1875" dirty="0">
                <a:solidFill>
                  <a:srgbClr val="222222"/>
                </a:solidFill>
                <a:latin typeface="Century Gothic" panose="020B0502020202020204" pitchFamily="34" charset="0"/>
                <a:ea typeface="Tahoma" panose="020B0604030504040204" pitchFamily="34" charset="0"/>
                <a:cs typeface="Tahoma" panose="020B0604030504040204" pitchFamily="34" charset="0"/>
              </a:rPr>
              <a:t>Brand valuation</a:t>
            </a:r>
          </a:p>
          <a:p>
            <a:pPr lvl="2" fontAlgn="base"/>
            <a:r>
              <a:rPr lang="en-US" sz="1875" dirty="0">
                <a:solidFill>
                  <a:srgbClr val="222222"/>
                </a:solidFill>
                <a:latin typeface="Century Gothic" panose="020B0502020202020204" pitchFamily="34" charset="0"/>
                <a:ea typeface="Tahoma" panose="020B0604030504040204" pitchFamily="34" charset="0"/>
                <a:cs typeface="Tahoma" panose="020B0604030504040204" pitchFamily="34" charset="0"/>
              </a:rPr>
              <a:t>Share of voice: mentions of your brand/mentions of others</a:t>
            </a:r>
          </a:p>
          <a:p>
            <a:pPr lvl="2" fontAlgn="base"/>
            <a:r>
              <a:rPr lang="en-US" sz="1875" dirty="0">
                <a:solidFill>
                  <a:srgbClr val="222222"/>
                </a:solidFill>
                <a:latin typeface="Century Gothic" panose="020B0502020202020204" pitchFamily="34" charset="0"/>
                <a:ea typeface="Tahoma" panose="020B0604030504040204" pitchFamily="34" charset="0"/>
                <a:cs typeface="Tahoma" panose="020B0604030504040204" pitchFamily="34" charset="0"/>
              </a:rPr>
              <a:t>Brand community membership</a:t>
            </a:r>
            <a:endParaRPr lang="en-US" sz="1875" dirty="0">
              <a:latin typeface="Century Gothic" panose="020B0502020202020204" pitchFamily="34" charset="0"/>
            </a:endParaRPr>
          </a:p>
          <a:p>
            <a:endParaRPr lang="en-US" sz="2100" dirty="0">
              <a:latin typeface="Century Gothic" panose="020B0502020202020204" pitchFamily="34" charset="0"/>
            </a:endParaRPr>
          </a:p>
        </p:txBody>
      </p:sp>
    </p:spTree>
    <p:extLst>
      <p:ext uri="{BB962C8B-B14F-4D97-AF65-F5344CB8AC3E}">
        <p14:creationId xmlns:p14="http://schemas.microsoft.com/office/powerpoint/2010/main" val="3616228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Campaign Plan Components</a:t>
            </a:r>
          </a:p>
        </p:txBody>
      </p:sp>
      <p:sp>
        <p:nvSpPr>
          <p:cNvPr id="3" name="Content Placeholder 2"/>
          <p:cNvSpPr>
            <a:spLocks noGrp="1"/>
          </p:cNvSpPr>
          <p:nvPr>
            <p:ph type="body" idx="1"/>
          </p:nvPr>
        </p:nvSpPr>
        <p:spPr/>
        <p:txBody>
          <a:bodyPr/>
          <a:lstStyle/>
          <a:p>
            <a:pPr marL="371475" indent="-342900">
              <a:buFont typeface="+mj-lt"/>
              <a:buAutoNum type="arabicPeriod"/>
            </a:pPr>
            <a:r>
              <a:rPr lang="en-US" sz="2100" dirty="0"/>
              <a:t>Promotional mix</a:t>
            </a:r>
          </a:p>
          <a:p>
            <a:pPr marL="371475" indent="-342900">
              <a:buFont typeface="+mj-lt"/>
              <a:buAutoNum type="arabicPeriod"/>
            </a:pPr>
            <a:r>
              <a:rPr lang="en-US" sz="2100" dirty="0"/>
              <a:t>Resource and budget requirements</a:t>
            </a:r>
          </a:p>
          <a:p>
            <a:pPr marL="371475" indent="-342900">
              <a:buFont typeface="+mj-lt"/>
              <a:buAutoNum type="arabicPeriod"/>
            </a:pPr>
            <a:r>
              <a:rPr lang="en-US" sz="2100" dirty="0"/>
              <a:t>Timing</a:t>
            </a:r>
          </a:p>
          <a:p>
            <a:pPr marL="371475" indent="-342900">
              <a:buFont typeface="+mj-lt"/>
              <a:buAutoNum type="arabicPeriod"/>
            </a:pPr>
            <a:r>
              <a:rPr lang="en-US" sz="2100" dirty="0"/>
              <a:t>Ownership</a:t>
            </a:r>
          </a:p>
          <a:p>
            <a:pPr marL="371475" indent="-342900">
              <a:buFont typeface="+mj-lt"/>
              <a:buAutoNum type="arabicPeriod"/>
            </a:pPr>
            <a:r>
              <a:rPr lang="en-US" sz="2100" dirty="0"/>
              <a:t>Measurement</a:t>
            </a:r>
          </a:p>
        </p:txBody>
      </p:sp>
    </p:spTree>
    <p:extLst>
      <p:ext uri="{BB962C8B-B14F-4D97-AF65-F5344CB8AC3E}">
        <p14:creationId xmlns:p14="http://schemas.microsoft.com/office/powerpoint/2010/main" val="130711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38DCC-BFDE-0443-AE88-A5EA768BFA17}"/>
              </a:ext>
            </a:extLst>
          </p:cNvPr>
          <p:cNvSpPr>
            <a:spLocks noGrp="1"/>
          </p:cNvSpPr>
          <p:nvPr>
            <p:ph type="title"/>
          </p:nvPr>
        </p:nvSpPr>
        <p:spPr/>
        <p:txBody>
          <a:bodyPr/>
          <a:lstStyle/>
          <a:p>
            <a:r>
              <a:rPr lang="en-US" sz="3300" dirty="0"/>
              <a:t>Example: Promotional Mix Budget Template</a:t>
            </a:r>
          </a:p>
        </p:txBody>
      </p:sp>
      <p:sp>
        <p:nvSpPr>
          <p:cNvPr id="3" name="Text Placeholder 2">
            <a:extLst>
              <a:ext uri="{FF2B5EF4-FFF2-40B4-BE49-F238E27FC236}">
                <a16:creationId xmlns:a16="http://schemas.microsoft.com/office/drawing/2014/main" id="{BBE43F09-66CB-444C-9DB4-0C870171FD96}"/>
              </a:ext>
            </a:extLst>
          </p:cNvPr>
          <p:cNvSpPr>
            <a:spLocks noGrp="1"/>
          </p:cNvSpPr>
          <p:nvPr>
            <p:ph type="body" idx="1"/>
          </p:nvPr>
        </p:nvSpPr>
        <p:spPr/>
        <p:txBody>
          <a:bodyPr/>
          <a:lstStyle/>
          <a:p>
            <a:r>
              <a:rPr lang="en-US" sz="2100" dirty="0"/>
              <a:t>Promotional Mix Elements</a:t>
            </a:r>
          </a:p>
          <a:p>
            <a:pPr lvl="1"/>
            <a:r>
              <a:rPr lang="en-US" sz="2100" dirty="0"/>
              <a:t>10% Direct Marketing: email campaigns – $500 Allocated</a:t>
            </a:r>
          </a:p>
          <a:p>
            <a:pPr lvl="1"/>
            <a:r>
              <a:rPr lang="en-US" sz="2100" dirty="0"/>
              <a:t>10% Digital marketing: Web-site messaging update; contest pages, social media – $500 Allocated</a:t>
            </a:r>
          </a:p>
          <a:p>
            <a:pPr lvl="1"/>
            <a:r>
              <a:rPr lang="en-US" sz="2100" dirty="0"/>
              <a:t>25% Advertising: sidewalk sandwich boards, localized digital ads in Facebook – $1,250 Allocated</a:t>
            </a:r>
          </a:p>
          <a:p>
            <a:pPr lvl="1"/>
            <a:r>
              <a:rPr lang="en-US" sz="2100" dirty="0"/>
              <a:t>45% Sales promotion: coupons, create-a-flavor contest, sidewalk samples, in-store posters – $2,250 Allocated</a:t>
            </a:r>
          </a:p>
          <a:p>
            <a:pPr lvl="1"/>
            <a:r>
              <a:rPr lang="en-US" sz="2100" dirty="0"/>
              <a:t>10%: Public relations: press releases – $500 Allocated</a:t>
            </a:r>
          </a:p>
          <a:p>
            <a:pPr lvl="1"/>
            <a:r>
              <a:rPr lang="en-US" sz="2100" b="1" dirty="0"/>
              <a:t>Total Budget Allocated – $5,000</a:t>
            </a:r>
          </a:p>
          <a:p>
            <a:pPr lvl="1"/>
            <a:endParaRPr lang="en-US" sz="2100" dirty="0"/>
          </a:p>
          <a:p>
            <a:pPr lvl="1"/>
            <a:endParaRPr lang="en-US" sz="2100" dirty="0"/>
          </a:p>
          <a:p>
            <a:pPr lvl="1"/>
            <a:endParaRPr lang="en-US" sz="2100" dirty="0"/>
          </a:p>
        </p:txBody>
      </p:sp>
    </p:spTree>
    <p:extLst>
      <p:ext uri="{BB962C8B-B14F-4D97-AF65-F5344CB8AC3E}">
        <p14:creationId xmlns:p14="http://schemas.microsoft.com/office/powerpoint/2010/main" val="1084976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Example: Budget-Detail Template (Table)</a:t>
            </a:r>
          </a:p>
        </p:txBody>
      </p:sp>
      <p:graphicFrame>
        <p:nvGraphicFramePr>
          <p:cNvPr id="4" name="Content Placeholder 3" descr="Email-campaign template: direct marketing: professional design for standard email template for use in multiple campaigns: $500. Web site contest pages, internal ads: digital marketing: professional design for Web pages and forms for create-a-flavor contest, sidewalk tasting events, internal site &quot;ads&quot; for contest: $500. Ad design work: Advertising: designer work for sandwich boards, online ads: $250. Facebook ads: Facebook ads targeting local areas: $650. Sandwich boards: Advertising: three sandwich boards for display outside shops: $350. Coupons, contest fliers, in-store posters: Sales promotion: design and production to match other campain-related materials $400. Coupon value: Sales promotion: estimated cost of redeemed coupons: $350. Sidewalk sample cost-of-goods: Sales promotion: cost of ingredients, materials, extra labor for executing sidewalk tasting events: $1,500. Press releases: PR firm assistance with press release writing, local distribution: $500. Internal labor: Employee labor to execute campaign: 25% FTE. Total: All costs excluding employee labor: $5,000." title="Slide 41"/>
          <p:cNvGraphicFramePr>
            <a:graphicFrameLocks noGrp="1"/>
          </p:cNvGraphicFramePr>
          <p:nvPr>
            <p:ph idx="4294967295"/>
            <p:extLst>
              <p:ext uri="{D42A27DB-BD31-4B8C-83A1-F6EECF244321}">
                <p14:modId xmlns:p14="http://schemas.microsoft.com/office/powerpoint/2010/main" val="1721621603"/>
              </p:ext>
            </p:extLst>
          </p:nvPr>
        </p:nvGraphicFramePr>
        <p:xfrm>
          <a:off x="838200" y="1474320"/>
          <a:ext cx="10972801" cy="5282619"/>
        </p:xfrm>
        <a:graphic>
          <a:graphicData uri="http://schemas.openxmlformats.org/drawingml/2006/table">
            <a:tbl>
              <a:tblPr firstRow="1"/>
              <a:tblGrid>
                <a:gridCol w="2146854">
                  <a:extLst>
                    <a:ext uri="{9D8B030D-6E8A-4147-A177-3AD203B41FA5}">
                      <a16:colId xmlns:a16="http://schemas.microsoft.com/office/drawing/2014/main" val="4102163777"/>
                    </a:ext>
                  </a:extLst>
                </a:gridCol>
                <a:gridCol w="7292482">
                  <a:extLst>
                    <a:ext uri="{9D8B030D-6E8A-4147-A177-3AD203B41FA5}">
                      <a16:colId xmlns:a16="http://schemas.microsoft.com/office/drawing/2014/main" val="3032614408"/>
                    </a:ext>
                  </a:extLst>
                </a:gridCol>
                <a:gridCol w="1533465">
                  <a:extLst>
                    <a:ext uri="{9D8B030D-6E8A-4147-A177-3AD203B41FA5}">
                      <a16:colId xmlns:a16="http://schemas.microsoft.com/office/drawing/2014/main" val="183478901"/>
                    </a:ext>
                  </a:extLst>
                </a:gridCol>
              </a:tblGrid>
              <a:tr h="158428">
                <a:tc>
                  <a:txBody>
                    <a:bodyPr/>
                    <a:lstStyle/>
                    <a:p>
                      <a:pPr algn="l" fontAlgn="ctr"/>
                      <a:r>
                        <a:rPr lang="en-US" sz="16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Item</a:t>
                      </a:r>
                      <a:endPar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b="1">
                          <a:solidFill>
                            <a:srgbClr val="222222"/>
                          </a:solidFill>
                          <a:effectLst/>
                          <a:latin typeface="Century Gothic" panose="020B0502020202020204" pitchFamily="34" charset="0"/>
                          <a:ea typeface="Tahoma" panose="020B0604030504040204" pitchFamily="34" charset="0"/>
                          <a:cs typeface="Tahoma" panose="020B0604030504040204" pitchFamily="34" charset="0"/>
                        </a:rPr>
                        <a:t>Purpose</a:t>
                      </a:r>
                      <a:endPar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b="1">
                          <a:solidFill>
                            <a:srgbClr val="222222"/>
                          </a:solidFill>
                          <a:effectLst/>
                          <a:latin typeface="Century Gothic" panose="020B0502020202020204" pitchFamily="34" charset="0"/>
                          <a:ea typeface="Tahoma" panose="020B0604030504040204" pitchFamily="34" charset="0"/>
                          <a:cs typeface="Tahoma" panose="020B0604030504040204" pitchFamily="34" charset="0"/>
                        </a:rPr>
                        <a:t>Cost Estimate</a:t>
                      </a:r>
                      <a:endPar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499963072"/>
                  </a:ext>
                </a:extLst>
              </a:tr>
              <a:tr h="493918">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Email-campaign template</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Direct marketing: professional design for standard email template for use in multiple campaigns</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$500</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2730175563"/>
                  </a:ext>
                </a:extLst>
              </a:tr>
              <a:tr h="717581">
                <a:tc>
                  <a:txBody>
                    <a:bodyPr/>
                    <a:lstStyle/>
                    <a:p>
                      <a:pPr algn="l" fontAlgn="ctr"/>
                      <a:r>
                        <a:rPr lang="fr-FR"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Web-site </a:t>
                      </a:r>
                      <a:r>
                        <a:rPr lang="fr-FR" sz="1600" dirty="0" err="1">
                          <a:solidFill>
                            <a:srgbClr val="222222"/>
                          </a:solidFill>
                          <a:effectLst/>
                          <a:latin typeface="Century Gothic" panose="020B0502020202020204" pitchFamily="34" charset="0"/>
                          <a:ea typeface="Tahoma" panose="020B0604030504040204" pitchFamily="34" charset="0"/>
                          <a:cs typeface="Tahoma" panose="020B0604030504040204" pitchFamily="34" charset="0"/>
                        </a:rPr>
                        <a:t>contest</a:t>
                      </a:r>
                      <a:r>
                        <a:rPr lang="fr-FR"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 pages, </a:t>
                      </a:r>
                      <a:r>
                        <a:rPr lang="fr-FR" sz="1600" dirty="0" err="1">
                          <a:solidFill>
                            <a:srgbClr val="222222"/>
                          </a:solidFill>
                          <a:effectLst/>
                          <a:latin typeface="Century Gothic" panose="020B0502020202020204" pitchFamily="34" charset="0"/>
                          <a:ea typeface="Tahoma" panose="020B0604030504040204" pitchFamily="34" charset="0"/>
                          <a:cs typeface="Tahoma" panose="020B0604030504040204" pitchFamily="34" charset="0"/>
                        </a:rPr>
                        <a:t>internal</a:t>
                      </a:r>
                      <a:r>
                        <a:rPr lang="fr-FR"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 </a:t>
                      </a:r>
                      <a:r>
                        <a:rPr lang="fr-FR" sz="1600" dirty="0" err="1">
                          <a:solidFill>
                            <a:srgbClr val="222222"/>
                          </a:solidFill>
                          <a:effectLst/>
                          <a:latin typeface="Century Gothic" panose="020B0502020202020204" pitchFamily="34" charset="0"/>
                          <a:ea typeface="Tahoma" panose="020B0604030504040204" pitchFamily="34" charset="0"/>
                          <a:cs typeface="Tahoma" panose="020B0604030504040204" pitchFamily="34" charset="0"/>
                        </a:rPr>
                        <a:t>ads</a:t>
                      </a:r>
                      <a:endParaRPr lang="fr-FR"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Digital marketing: professional design for Web pages and forms for create-a-flavor contest, sidewalk tasting events, internal site “ads” for contest</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$500</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3638697296"/>
                  </a:ext>
                </a:extLst>
              </a:tr>
              <a:tr h="382088">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Ad design work</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Advertising: designer work for sandwich boards, online ads</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$250</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4206661155"/>
                  </a:ext>
                </a:extLst>
              </a:tr>
              <a:tr h="270257">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Facebook ads</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Facebook ads targeting local areas</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$650</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377160296"/>
                  </a:ext>
                </a:extLst>
              </a:tr>
              <a:tr h="382088">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Sandwich boards</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Advertising: three sandwich boards for display outside shops</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$350</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3960356397"/>
                  </a:ext>
                </a:extLst>
              </a:tr>
              <a:tr h="382088">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Coupons, contest fliers, in-store posters</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Sales promotion: design and production to match other campaign-related materials</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$400</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3685531388"/>
                  </a:ext>
                </a:extLst>
              </a:tr>
              <a:tr h="270257">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Coupon value</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Sales promotion: estimated cost of redeemed coupons</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$350</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510293218"/>
                  </a:ext>
                </a:extLst>
              </a:tr>
              <a:tr h="493918">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Sidewalk sample cost-of-goods</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Sales promotion: cost of ingredients, materials, extra labor for executing sidewalk tasting events</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$1,500</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2407431652"/>
                  </a:ext>
                </a:extLst>
              </a:tr>
              <a:tr h="382088">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Press releases</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PR firm assistance with press release writing, local distribution</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$500</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1511064786"/>
                  </a:ext>
                </a:extLst>
              </a:tr>
              <a:tr h="400275">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Internal labor</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Employee labor to execute campaign</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25% FTE</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1994910748"/>
                  </a:ext>
                </a:extLst>
              </a:tr>
              <a:tr h="270257">
                <a:tc>
                  <a:txBody>
                    <a:bodyPr/>
                    <a:lstStyle/>
                    <a:p>
                      <a:pPr algn="l" fontAlgn="ctr"/>
                      <a:r>
                        <a:rPr lang="en-US" sz="1600" b="1">
                          <a:solidFill>
                            <a:srgbClr val="222222"/>
                          </a:solidFill>
                          <a:effectLst/>
                          <a:latin typeface="Century Gothic" panose="020B0502020202020204" pitchFamily="34" charset="0"/>
                          <a:ea typeface="Tahoma" panose="020B0604030504040204" pitchFamily="34" charset="0"/>
                          <a:cs typeface="Tahoma" panose="020B0604030504040204" pitchFamily="34" charset="0"/>
                        </a:rPr>
                        <a:t>Total</a:t>
                      </a:r>
                      <a:endPar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80580" marR="80580" marT="20145" marB="20145" anchor="ctr">
                    <a:lnL>
                      <a:noFill/>
                    </a:lnL>
                    <a:lnR>
                      <a:noFill/>
                    </a:lnR>
                    <a:lnT w="9525" cap="flat" cmpd="sng" algn="ctr">
                      <a:solidFill>
                        <a:srgbClr val="E7E7E7"/>
                      </a:solidFill>
                      <a:prstDash val="solid"/>
                      <a:round/>
                      <a:headEnd type="none" w="med" len="med"/>
                      <a:tailEnd type="none" w="med" len="med"/>
                    </a:lnT>
                    <a:lnB>
                      <a:noFill/>
                    </a:lnB>
                    <a:solidFill>
                      <a:srgbClr val="F9F9F9"/>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All costs excluding employee labor</a:t>
                      </a:r>
                    </a:p>
                  </a:txBody>
                  <a:tcPr marL="80580" marR="80580" marT="20145" marB="20145" anchor="ctr">
                    <a:lnL>
                      <a:noFill/>
                    </a:lnL>
                    <a:lnR>
                      <a:noFill/>
                    </a:lnR>
                    <a:lnT w="9525" cap="flat" cmpd="sng" algn="ctr">
                      <a:solidFill>
                        <a:srgbClr val="E7E7E7"/>
                      </a:solidFill>
                      <a:prstDash val="solid"/>
                      <a:round/>
                      <a:headEnd type="none" w="med" len="med"/>
                      <a:tailEnd type="none" w="med" len="med"/>
                    </a:lnT>
                    <a:lnB>
                      <a:noFill/>
                    </a:lnB>
                    <a:solidFill>
                      <a:srgbClr val="F9F9F9"/>
                    </a:solidFill>
                  </a:tcPr>
                </a:tc>
                <a:tc>
                  <a:txBody>
                    <a:bodyPr/>
                    <a:lstStyle/>
                    <a:p>
                      <a:pPr algn="l" fontAlgn="ctr"/>
                      <a:r>
                        <a:rPr lang="en-US" sz="16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$5,000</a:t>
                      </a:r>
                      <a:endPar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80580" marR="80580" marT="20145" marB="20145" anchor="ctr">
                    <a:lnL>
                      <a:noFill/>
                    </a:lnL>
                    <a:lnR>
                      <a:noFill/>
                    </a:lnR>
                    <a:lnT w="9525" cap="flat" cmpd="sng" algn="ctr">
                      <a:solidFill>
                        <a:srgbClr val="E7E7E7"/>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1657998169"/>
                  </a:ext>
                </a:extLst>
              </a:tr>
            </a:tbl>
          </a:graphicData>
        </a:graphic>
      </p:graphicFrame>
    </p:spTree>
    <p:extLst>
      <p:ext uri="{BB962C8B-B14F-4D97-AF65-F5344CB8AC3E}">
        <p14:creationId xmlns:p14="http://schemas.microsoft.com/office/powerpoint/2010/main" val="386998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51F0-DCAB-994F-AC3C-1CCA8A4FDA3D}"/>
              </a:ext>
            </a:extLst>
          </p:cNvPr>
          <p:cNvSpPr>
            <a:spLocks noGrp="1"/>
          </p:cNvSpPr>
          <p:nvPr>
            <p:ph type="title"/>
          </p:nvPr>
        </p:nvSpPr>
        <p:spPr/>
        <p:txBody>
          <a:bodyPr/>
          <a:lstStyle/>
          <a:p>
            <a:r>
              <a:rPr lang="en-US" sz="2800" dirty="0"/>
              <a:t>Example: Budget-Detail Template List</a:t>
            </a:r>
            <a:endParaRPr lang="en-US" dirty="0"/>
          </a:p>
        </p:txBody>
      </p:sp>
      <p:sp>
        <p:nvSpPr>
          <p:cNvPr id="3" name="Text Placeholder 2">
            <a:extLst>
              <a:ext uri="{FF2B5EF4-FFF2-40B4-BE49-F238E27FC236}">
                <a16:creationId xmlns:a16="http://schemas.microsoft.com/office/drawing/2014/main" id="{0A2463E6-F9CC-3143-BD7D-10138AFB70A7}"/>
              </a:ext>
            </a:extLst>
          </p:cNvPr>
          <p:cNvSpPr>
            <a:spLocks noGrp="1"/>
          </p:cNvSpPr>
          <p:nvPr>
            <p:ph type="body" idx="1"/>
          </p:nvPr>
        </p:nvSpPr>
        <p:spPr/>
        <p:txBody>
          <a:bodyPr/>
          <a:lstStyle/>
          <a:p>
            <a:pPr marL="28575" indent="0" fontAlgn="ctr">
              <a:buNone/>
            </a:pPr>
            <a:r>
              <a:rPr lang="en-US" sz="2100" dirty="0"/>
              <a:t>Item, purpose, and cost estimate</a:t>
            </a:r>
          </a:p>
          <a:p>
            <a:pPr fontAlgn="ctr"/>
            <a:r>
              <a:rPr lang="en-US" sz="2100" dirty="0"/>
              <a:t>Email-campaign template: Direct marketing: professional design for standard email template for use in multiple campaigns: Estimated Cost $500</a:t>
            </a:r>
          </a:p>
          <a:p>
            <a:pPr fontAlgn="ctr"/>
            <a:r>
              <a:rPr lang="fr-FR" sz="2100" dirty="0"/>
              <a:t>Web-site </a:t>
            </a:r>
            <a:r>
              <a:rPr lang="fr-FR" sz="2100" dirty="0" err="1"/>
              <a:t>contest</a:t>
            </a:r>
            <a:r>
              <a:rPr lang="fr-FR" sz="2100" dirty="0"/>
              <a:t> pages, </a:t>
            </a:r>
            <a:r>
              <a:rPr lang="fr-FR" sz="2100" dirty="0" err="1"/>
              <a:t>internal</a:t>
            </a:r>
            <a:r>
              <a:rPr lang="fr-FR" sz="2100" dirty="0"/>
              <a:t> </a:t>
            </a:r>
            <a:r>
              <a:rPr lang="fr-FR" sz="2100" dirty="0" err="1"/>
              <a:t>ads</a:t>
            </a:r>
            <a:r>
              <a:rPr lang="en-US" sz="2100" dirty="0"/>
              <a:t>: Digital marketing: professional design for Web pages and forms for create-a-flavor contest, sidewalk tasting events, internal site “ads” for contest: Estimated Cost $500</a:t>
            </a:r>
          </a:p>
          <a:p>
            <a:pPr fontAlgn="ctr"/>
            <a:r>
              <a:rPr lang="en-US" sz="2100" dirty="0"/>
              <a:t>Ad design work: Advertising: designer work for sandwich boards, online ads: Estimated Cost $250</a:t>
            </a:r>
          </a:p>
          <a:p>
            <a:pPr fontAlgn="ctr"/>
            <a:r>
              <a:rPr lang="en-US" sz="2100" dirty="0"/>
              <a:t>Facebook ads: Facebook ads targeting local areas: Estimated Cost $650</a:t>
            </a:r>
          </a:p>
          <a:p>
            <a:pPr fontAlgn="ctr"/>
            <a:r>
              <a:rPr lang="en-US" sz="2100" dirty="0"/>
              <a:t>Sandwich boards: Advertising: three sandwich boards for display outside shops: Estimated Cost $350</a:t>
            </a:r>
          </a:p>
          <a:p>
            <a:pPr fontAlgn="ctr"/>
            <a:endParaRPr lang="en-US" sz="2100" dirty="0"/>
          </a:p>
          <a:p>
            <a:pPr fontAlgn="ctr"/>
            <a:endParaRPr lang="en-US" sz="2100" dirty="0"/>
          </a:p>
          <a:p>
            <a:pPr fontAlgn="ctr"/>
            <a:endParaRPr lang="en-US" sz="2100" dirty="0"/>
          </a:p>
          <a:p>
            <a:pPr fontAlgn="ctr"/>
            <a:endParaRPr lang="en-US" sz="2100" dirty="0"/>
          </a:p>
        </p:txBody>
      </p:sp>
    </p:spTree>
    <p:extLst>
      <p:ext uri="{BB962C8B-B14F-4D97-AF65-F5344CB8AC3E}">
        <p14:creationId xmlns:p14="http://schemas.microsoft.com/office/powerpoint/2010/main" val="468303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6F454-6BCF-2B40-A79F-D23A5BEFE4BC}"/>
              </a:ext>
            </a:extLst>
          </p:cNvPr>
          <p:cNvSpPr>
            <a:spLocks noGrp="1"/>
          </p:cNvSpPr>
          <p:nvPr>
            <p:ph type="title"/>
          </p:nvPr>
        </p:nvSpPr>
        <p:spPr/>
        <p:txBody>
          <a:bodyPr/>
          <a:lstStyle/>
          <a:p>
            <a:r>
              <a:rPr lang="en-US" sz="2400" dirty="0"/>
              <a:t>Example: Budget-Detail Template List (continued)</a:t>
            </a:r>
            <a:endParaRPr lang="en-US" dirty="0"/>
          </a:p>
        </p:txBody>
      </p:sp>
      <p:sp>
        <p:nvSpPr>
          <p:cNvPr id="3" name="Text Placeholder 2">
            <a:extLst>
              <a:ext uri="{FF2B5EF4-FFF2-40B4-BE49-F238E27FC236}">
                <a16:creationId xmlns:a16="http://schemas.microsoft.com/office/drawing/2014/main" id="{7E319E2A-CD08-7144-BC72-93B8D7A02586}"/>
              </a:ext>
            </a:extLst>
          </p:cNvPr>
          <p:cNvSpPr>
            <a:spLocks noGrp="1"/>
          </p:cNvSpPr>
          <p:nvPr>
            <p:ph type="body" idx="1"/>
          </p:nvPr>
        </p:nvSpPr>
        <p:spPr/>
        <p:txBody>
          <a:bodyPr/>
          <a:lstStyle/>
          <a:p>
            <a:pPr marL="28575" indent="0">
              <a:buNone/>
            </a:pPr>
            <a:r>
              <a:rPr lang="en-US" sz="2100" dirty="0"/>
              <a:t>Item, purpose, and cost estimate</a:t>
            </a:r>
          </a:p>
          <a:p>
            <a:pPr fontAlgn="ctr"/>
            <a:r>
              <a:rPr lang="en-US" sz="2100" dirty="0"/>
              <a:t>Coupons, contest fliers, in-store posters: Sales promotion: design and production to match other campaign-related materials: Estimated Cost $400</a:t>
            </a:r>
          </a:p>
          <a:p>
            <a:pPr fontAlgn="ctr"/>
            <a:r>
              <a:rPr lang="en-US" sz="2100" dirty="0"/>
              <a:t>Coupon value: Sales promotion: estimated cost of redeemed coupons: Estimated Cost $350</a:t>
            </a:r>
          </a:p>
          <a:p>
            <a:pPr fontAlgn="ctr"/>
            <a:r>
              <a:rPr lang="en-US" sz="2100" dirty="0"/>
              <a:t>Sidewalk sample cost-of-goods: Sales promotion: cost of ingredients, materials, extra labor for executing sidewalk tasting events: Estimated Cost $1,500</a:t>
            </a:r>
          </a:p>
          <a:p>
            <a:pPr fontAlgn="ctr"/>
            <a:r>
              <a:rPr lang="en-US" sz="2100" dirty="0"/>
              <a:t>Press releases: PR firm assistance with press release writing, local distribution: Estimated Cost $500</a:t>
            </a:r>
          </a:p>
          <a:p>
            <a:pPr fontAlgn="ctr"/>
            <a:r>
              <a:rPr lang="en-US" sz="2100" dirty="0"/>
              <a:t>Internal labor: Employee labor to execute campaign: Estimated Cost 25% FTE</a:t>
            </a:r>
          </a:p>
          <a:p>
            <a:pPr fontAlgn="ctr"/>
            <a:r>
              <a:rPr lang="en-US" sz="2100" b="1" dirty="0"/>
              <a:t>Total: All costs excluding employee labor $5,000</a:t>
            </a:r>
          </a:p>
          <a:p>
            <a:pPr fontAlgn="ctr"/>
            <a:endParaRPr lang="en-US" sz="2100" dirty="0"/>
          </a:p>
          <a:p>
            <a:pPr fontAlgn="ctr"/>
            <a:endParaRPr lang="en-US" dirty="0"/>
          </a:p>
          <a:p>
            <a:pPr fontAlgn="ctr"/>
            <a:endParaRPr lang="en-US" sz="2100" dirty="0"/>
          </a:p>
          <a:p>
            <a:pPr fontAlgn="ctr"/>
            <a:endParaRPr lang="en-US" dirty="0"/>
          </a:p>
          <a:p>
            <a:pPr marL="28575" indent="0">
              <a:buNone/>
            </a:pPr>
            <a:endParaRPr lang="en-US" sz="2100" dirty="0"/>
          </a:p>
          <a:p>
            <a:endParaRPr lang="en-US" sz="2100" dirty="0"/>
          </a:p>
        </p:txBody>
      </p:sp>
    </p:spTree>
    <p:extLst>
      <p:ext uri="{BB962C8B-B14F-4D97-AF65-F5344CB8AC3E}">
        <p14:creationId xmlns:p14="http://schemas.microsoft.com/office/powerpoint/2010/main" val="301592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Example: Campaign Action Plan Template (Table)</a:t>
            </a:r>
          </a:p>
        </p:txBody>
      </p:sp>
      <p:graphicFrame>
        <p:nvGraphicFramePr>
          <p:cNvPr id="4" name="Content Placeholder 3" descr="This table has 5 columns, from left to right: Timing, Activity Type, Brief Description, Audience, and Owner. March 3rd: Designer creative brief: draft a creative brief outlining all campaign elements we want designer to complete: Designer: Martina Hagen. March 28th: Design work complete: Approve email template, Web-site updates, digital ads, sandwich boards, posters, coupons, fliers: Local public, families, foodies: Designer with Martina. April 5th: Production of print materials: Complete production of posters, sandwich boards, coupons, fliers: Local public, families, foodies: Marina Hagen. April 6th: Employee briefing: Conduct campaign-information sessions with employees; share campaign materials, go through frequently asked questions: Employees: Martina Hagen with store managers. April 7th: Campaign launch: in-store: Prepare in-store display for campaign: posters, fliers, coupons, contest information: store customer: Store managers. April 7th: Campaign launch: digital: Activate and test website updates and campaign pages/forms; send targeted campaign email messages about contest and sidewalk tasting events: Store &quot;friends&quot; email list; purchased residential email list: Martina Hagen." title="Slide 42"/>
          <p:cNvGraphicFramePr>
            <a:graphicFrameLocks noGrp="1"/>
          </p:cNvGraphicFramePr>
          <p:nvPr>
            <p:ph idx="4294967295"/>
            <p:extLst>
              <p:ext uri="{D42A27DB-BD31-4B8C-83A1-F6EECF244321}">
                <p14:modId xmlns:p14="http://schemas.microsoft.com/office/powerpoint/2010/main" val="1507776219"/>
              </p:ext>
            </p:extLst>
          </p:nvPr>
        </p:nvGraphicFramePr>
        <p:xfrm>
          <a:off x="838200" y="1455271"/>
          <a:ext cx="10515600" cy="5169614"/>
        </p:xfrm>
        <a:graphic>
          <a:graphicData uri="http://schemas.openxmlformats.org/drawingml/2006/table">
            <a:tbl>
              <a:tblPr firstRow="1"/>
              <a:tblGrid>
                <a:gridCol w="1208312">
                  <a:extLst>
                    <a:ext uri="{9D8B030D-6E8A-4147-A177-3AD203B41FA5}">
                      <a16:colId xmlns:a16="http://schemas.microsoft.com/office/drawing/2014/main" val="3370428817"/>
                    </a:ext>
                  </a:extLst>
                </a:gridCol>
                <a:gridCol w="1719943">
                  <a:extLst>
                    <a:ext uri="{9D8B030D-6E8A-4147-A177-3AD203B41FA5}">
                      <a16:colId xmlns:a16="http://schemas.microsoft.com/office/drawing/2014/main" val="899777063"/>
                    </a:ext>
                  </a:extLst>
                </a:gridCol>
                <a:gridCol w="4572000">
                  <a:extLst>
                    <a:ext uri="{9D8B030D-6E8A-4147-A177-3AD203B41FA5}">
                      <a16:colId xmlns:a16="http://schemas.microsoft.com/office/drawing/2014/main" val="99392976"/>
                    </a:ext>
                  </a:extLst>
                </a:gridCol>
                <a:gridCol w="1632857">
                  <a:extLst>
                    <a:ext uri="{9D8B030D-6E8A-4147-A177-3AD203B41FA5}">
                      <a16:colId xmlns:a16="http://schemas.microsoft.com/office/drawing/2014/main" val="4192811818"/>
                    </a:ext>
                  </a:extLst>
                </a:gridCol>
                <a:gridCol w="1382488">
                  <a:extLst>
                    <a:ext uri="{9D8B030D-6E8A-4147-A177-3AD203B41FA5}">
                      <a16:colId xmlns:a16="http://schemas.microsoft.com/office/drawing/2014/main" val="1003308472"/>
                    </a:ext>
                  </a:extLst>
                </a:gridCol>
              </a:tblGrid>
              <a:tr h="181168">
                <a:tc>
                  <a:txBody>
                    <a:bodyPr/>
                    <a:lstStyle/>
                    <a:p>
                      <a:pPr algn="l" fontAlgn="ctr"/>
                      <a:r>
                        <a:rPr lang="en-US" sz="16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Timing</a:t>
                      </a:r>
                      <a:endPar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b="1">
                          <a:solidFill>
                            <a:srgbClr val="222222"/>
                          </a:solidFill>
                          <a:effectLst/>
                          <a:latin typeface="Century Gothic" panose="020B0502020202020204" pitchFamily="34" charset="0"/>
                          <a:ea typeface="Tahoma" panose="020B0604030504040204" pitchFamily="34" charset="0"/>
                          <a:cs typeface="Tahoma" panose="020B0604030504040204" pitchFamily="34" charset="0"/>
                        </a:rPr>
                        <a:t>Activity Type</a:t>
                      </a:r>
                      <a:endPar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Brief Description</a:t>
                      </a:r>
                      <a:endPar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Audience</a:t>
                      </a:r>
                      <a:endPar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Owner</a:t>
                      </a:r>
                      <a:endPar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1545201028"/>
                  </a:ext>
                </a:extLst>
              </a:tr>
              <a:tr h="555997">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3 March</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Designer creative brief</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Draft a creative brief outlining all campaign elements we want designer to complete</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Designer</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Martina Hagen</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3416501032"/>
                  </a:ext>
                </a:extLst>
              </a:tr>
              <a:tr h="630963">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28 March</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Design work complete</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Approve email template, Web-site updates, digital ads, sandwich boards, posters, coupons, fliers</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Local public, families, foodies</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Designer with Martina</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1839975616"/>
                  </a:ext>
                </a:extLst>
              </a:tr>
              <a:tr h="481031">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5 April</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Production of print materials</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Complete production of posters, sandwich boards, coupons, fliers</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Local public, families, foodies</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Martina Hagen</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898695960"/>
                  </a:ext>
                </a:extLst>
              </a:tr>
              <a:tr h="930826">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6 April</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Employee briefing</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Conduct campaign-information sessions with employees; share campaign materials, go through frequently asked questions</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Employees</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Martina Hagen with store managers</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1689551790"/>
                  </a:ext>
                </a:extLst>
              </a:tr>
              <a:tr h="555997">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7 April</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Campaign launch: in-store</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Prepare in-store display for campaign: posters, fliers, coupons, contest information</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Store customer</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Store managers</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2564619608"/>
                  </a:ext>
                </a:extLst>
              </a:tr>
              <a:tr h="930826">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7 April</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Campaign launch: digital</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Activate and test website updates and campaign pages/forms; send targeted campaign email messages about contest and sidewalk tasting events</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Store “friends” email list; purchased residential email list</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Martina Hagen</a:t>
                      </a:r>
                    </a:p>
                  </a:txBody>
                  <a:tcPr marL="62472" marR="62472" marT="15618" marB="15618"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3210060637"/>
                  </a:ext>
                </a:extLst>
              </a:tr>
            </a:tbl>
          </a:graphicData>
        </a:graphic>
      </p:graphicFrame>
    </p:spTree>
    <p:extLst>
      <p:ext uri="{BB962C8B-B14F-4D97-AF65-F5344CB8AC3E}">
        <p14:creationId xmlns:p14="http://schemas.microsoft.com/office/powerpoint/2010/main" val="12418992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B3C2-68E1-AF44-935B-1B52932DF650}"/>
              </a:ext>
            </a:extLst>
          </p:cNvPr>
          <p:cNvSpPr>
            <a:spLocks noGrp="1"/>
          </p:cNvSpPr>
          <p:nvPr>
            <p:ph type="title"/>
          </p:nvPr>
        </p:nvSpPr>
        <p:spPr/>
        <p:txBody>
          <a:bodyPr/>
          <a:lstStyle/>
          <a:p>
            <a:r>
              <a:rPr lang="en-US" sz="3300" dirty="0"/>
              <a:t>Example: Campaign Action Plan Template List</a:t>
            </a:r>
          </a:p>
        </p:txBody>
      </p:sp>
      <p:sp>
        <p:nvSpPr>
          <p:cNvPr id="3" name="Text Placeholder 2">
            <a:extLst>
              <a:ext uri="{FF2B5EF4-FFF2-40B4-BE49-F238E27FC236}">
                <a16:creationId xmlns:a16="http://schemas.microsoft.com/office/drawing/2014/main" id="{E9428A83-96FE-C945-9C5A-F70E6FDFFDA6}"/>
              </a:ext>
            </a:extLst>
          </p:cNvPr>
          <p:cNvSpPr>
            <a:spLocks noGrp="1"/>
          </p:cNvSpPr>
          <p:nvPr>
            <p:ph type="body" idx="1"/>
          </p:nvPr>
        </p:nvSpPr>
        <p:spPr/>
        <p:txBody>
          <a:bodyPr/>
          <a:lstStyle/>
          <a:p>
            <a:pPr marL="28575" indent="0">
              <a:buNone/>
            </a:pPr>
            <a:r>
              <a:rPr lang="en-US" sz="2100" b="1" dirty="0"/>
              <a:t>Timing, Activity Type, Brief Description, Audience and Owner</a:t>
            </a:r>
          </a:p>
          <a:p>
            <a:r>
              <a:rPr lang="en-US" sz="2100" dirty="0"/>
              <a:t>March 3, Designer creative brief: Draft a creative brief outlining all campaign elements we want designer to complete: Audience is Designer, Owner is Martina Hagen</a:t>
            </a:r>
          </a:p>
          <a:p>
            <a:r>
              <a:rPr lang="en-US" sz="2100" dirty="0"/>
              <a:t>March 28, Design work complete: Approve email template, Web-site updates, digital ads, sandwich boards, posters, coupons, fliers: Audience, Local public, families, foodies: Owner Designer with Martina</a:t>
            </a:r>
          </a:p>
          <a:p>
            <a:r>
              <a:rPr lang="en-US" sz="2100" dirty="0"/>
              <a:t>April 5, Production of print materials: Complete production of posters, sandwich boards, coupons, fliers: Audience, Local public, families, foodies: Owner Martina Hagen</a:t>
            </a:r>
          </a:p>
          <a:p>
            <a:r>
              <a:rPr lang="en-US" sz="2100" dirty="0"/>
              <a:t>April 6, Employee Briefing: Conduct campaign-information sessions with employees; share campaign materials, go through frequently asked questions: Audience is employees: Owner is Martina Hagen with store managers</a:t>
            </a:r>
          </a:p>
          <a:p>
            <a:endParaRPr lang="en-US" dirty="0"/>
          </a:p>
          <a:p>
            <a:endParaRPr lang="en-US" dirty="0"/>
          </a:p>
          <a:p>
            <a:endParaRPr lang="en-US" dirty="0"/>
          </a:p>
        </p:txBody>
      </p:sp>
    </p:spTree>
    <p:extLst>
      <p:ext uri="{BB962C8B-B14F-4D97-AF65-F5344CB8AC3E}">
        <p14:creationId xmlns:p14="http://schemas.microsoft.com/office/powerpoint/2010/main" val="1560356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Key Message Should:</a:t>
            </a:r>
          </a:p>
        </p:txBody>
      </p:sp>
      <p:sp>
        <p:nvSpPr>
          <p:cNvPr id="3" name="Content Placeholder 2"/>
          <p:cNvSpPr>
            <a:spLocks noGrp="1"/>
          </p:cNvSpPr>
          <p:nvPr>
            <p:ph type="body" idx="1"/>
          </p:nvPr>
        </p:nvSpPr>
        <p:spPr/>
        <p:txBody>
          <a:bodyPr/>
          <a:lstStyle/>
          <a:p>
            <a:r>
              <a:rPr lang="en-US" sz="2100" dirty="0"/>
              <a:t>Express the main idea you want people to understand and remember about your offering</a:t>
            </a:r>
          </a:p>
          <a:p>
            <a:r>
              <a:rPr lang="en-US" sz="2100" dirty="0"/>
              <a:t>Resonate with the audience you are targeting</a:t>
            </a:r>
          </a:p>
          <a:p>
            <a:r>
              <a:rPr lang="en-US" sz="2100" dirty="0"/>
              <a:t>Articulate clearly and concisely what you need to communicate about</a:t>
            </a:r>
          </a:p>
        </p:txBody>
      </p:sp>
      <p:pic>
        <p:nvPicPr>
          <p:cNvPr id="3074" name="Picture 2" descr="A sign saying Important Message and poi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834" y="4001295"/>
            <a:ext cx="4000500" cy="2382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8533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Anticipate Risks and Threats</a:t>
            </a:r>
          </a:p>
        </p:txBody>
      </p:sp>
      <p:sp>
        <p:nvSpPr>
          <p:cNvPr id="3" name="Content Placeholder 2"/>
          <p:cNvSpPr>
            <a:spLocks noGrp="1"/>
          </p:cNvSpPr>
          <p:nvPr>
            <p:ph type="body" idx="1"/>
          </p:nvPr>
        </p:nvSpPr>
        <p:spPr/>
        <p:txBody>
          <a:bodyPr/>
          <a:lstStyle/>
          <a:p>
            <a:r>
              <a:rPr lang="en-US" sz="2100" dirty="0"/>
              <a:t>People: Can you count on key individuals?</a:t>
            </a:r>
          </a:p>
          <a:p>
            <a:r>
              <a:rPr lang="en-US" sz="2100" dirty="0"/>
              <a:t>Technology: Will technology work effectively?</a:t>
            </a:r>
          </a:p>
          <a:p>
            <a:r>
              <a:rPr lang="en-US" sz="2100" dirty="0"/>
              <a:t>Funding: Is there enough money to support the campaign? How can the campaign stay on budget? </a:t>
            </a:r>
          </a:p>
          <a:p>
            <a:r>
              <a:rPr lang="en-US" sz="2100" dirty="0"/>
              <a:t>Innovation: Anything new and untested represents risk</a:t>
            </a:r>
          </a:p>
          <a:p>
            <a:r>
              <a:rPr lang="en-US" sz="2100" dirty="0"/>
              <a:t>Competition: How might competitors gain advantages over, attack, or undermine your business?</a:t>
            </a:r>
          </a:p>
          <a:p>
            <a:r>
              <a:rPr lang="en-US" sz="2100" dirty="0"/>
              <a:t>Economy: What if an economic downturn creates uncertainty and lower spending?</a:t>
            </a:r>
          </a:p>
          <a:p>
            <a:r>
              <a:rPr lang="en-US" sz="2100" dirty="0"/>
              <a:t>Communication: How can you inform stakeholders and coordinate the campaign?</a:t>
            </a:r>
          </a:p>
          <a:p>
            <a:r>
              <a:rPr lang="en-US" sz="2100" dirty="0"/>
              <a:t>“Acts of God”: What will you do in case of a natural disaster?</a:t>
            </a:r>
          </a:p>
          <a:p>
            <a:r>
              <a:rPr lang="en-US" sz="2100" dirty="0"/>
              <a:t>Weaknesses from organization’s SWOT Analysis</a:t>
            </a:r>
          </a:p>
          <a:p>
            <a:endParaRPr lang="en-US" sz="2100" dirty="0"/>
          </a:p>
        </p:txBody>
      </p:sp>
    </p:spTree>
    <p:extLst>
      <p:ext uri="{BB962C8B-B14F-4D97-AF65-F5344CB8AC3E}">
        <p14:creationId xmlns:p14="http://schemas.microsoft.com/office/powerpoint/2010/main" val="9881772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Create Contingency Plans </a:t>
            </a:r>
          </a:p>
        </p:txBody>
      </p:sp>
      <p:sp>
        <p:nvSpPr>
          <p:cNvPr id="3" name="Content Placeholder 2"/>
          <p:cNvSpPr>
            <a:spLocks noGrp="1"/>
          </p:cNvSpPr>
          <p:nvPr>
            <p:ph type="body" idx="1"/>
          </p:nvPr>
        </p:nvSpPr>
        <p:spPr>
          <a:xfrm>
            <a:off x="838200" y="1825625"/>
            <a:ext cx="5050972" cy="4351338"/>
          </a:xfrm>
        </p:spPr>
        <p:txBody>
          <a:bodyPr/>
          <a:lstStyle/>
          <a:p>
            <a:r>
              <a:rPr lang="en-US" sz="2100" dirty="0"/>
              <a:t>Which threats are  significant? </a:t>
            </a:r>
          </a:p>
          <a:p>
            <a:r>
              <a:rPr lang="en-US" sz="2100" dirty="0"/>
              <a:t>Create contingency plans for anything that is of particular concern</a:t>
            </a:r>
          </a:p>
        </p:txBody>
      </p:sp>
      <p:pic>
        <p:nvPicPr>
          <p:cNvPr id="14338" name="Picture 2" descr="A man hiding under an umbrella from the cats and dogs raining from the 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07179"/>
            <a:ext cx="5050972" cy="3788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148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Practice Question</a:t>
            </a:r>
          </a:p>
        </p:txBody>
      </p:sp>
      <p:sp>
        <p:nvSpPr>
          <p:cNvPr id="3" name="Text Placeholder 2"/>
          <p:cNvSpPr>
            <a:spLocks noGrp="1"/>
          </p:cNvSpPr>
          <p:nvPr>
            <p:ph type="body" idx="1"/>
          </p:nvPr>
        </p:nvSpPr>
        <p:spPr>
          <a:xfrm>
            <a:off x="838200" y="1825625"/>
            <a:ext cx="4809565" cy="4351338"/>
          </a:xfrm>
        </p:spPr>
        <p:txBody>
          <a:bodyPr/>
          <a:lstStyle/>
          <a:p>
            <a:pPr marL="203200" indent="0">
              <a:buNone/>
            </a:pPr>
            <a:r>
              <a:rPr lang="en-US" sz="2100" dirty="0"/>
              <a:t>Why is it important to make a plan for a marketing campaign?</a:t>
            </a:r>
          </a:p>
        </p:txBody>
      </p:sp>
      <p:pic>
        <p:nvPicPr>
          <p:cNvPr id="15362" name="Picture 2" descr="A Godzilla figurine holding a stick that points to a map of Ja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089" y="2013971"/>
            <a:ext cx="5499390" cy="397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522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Quick Review</a:t>
            </a:r>
          </a:p>
        </p:txBody>
      </p:sp>
      <p:sp>
        <p:nvSpPr>
          <p:cNvPr id="3" name="Content Placeholder 2"/>
          <p:cNvSpPr>
            <a:spLocks noGrp="1"/>
          </p:cNvSpPr>
          <p:nvPr>
            <p:ph type="body" idx="1"/>
          </p:nvPr>
        </p:nvSpPr>
        <p:spPr>
          <a:xfrm>
            <a:off x="838200" y="1537252"/>
            <a:ext cx="10515600" cy="4639711"/>
          </a:xfrm>
        </p:spPr>
        <p:txBody>
          <a:bodyPr/>
          <a:lstStyle/>
          <a:p>
            <a:r>
              <a:rPr lang="en-US" sz="2100" dirty="0"/>
              <a:t>What is integrated marketing communication (IMC) how does it connect to the organization’s marketing strategy?</a:t>
            </a:r>
          </a:p>
          <a:p>
            <a:r>
              <a:rPr lang="en-US" sz="2100" dirty="0"/>
              <a:t>How do organizations develop effective messaging for marketing communications?</a:t>
            </a:r>
          </a:p>
          <a:p>
            <a:r>
              <a:rPr lang="en-US" sz="2100" dirty="0"/>
              <a:t>What factors should you consider when selecting marketing communication methods to execute the strategy?</a:t>
            </a:r>
          </a:p>
          <a:p>
            <a:r>
              <a:rPr lang="en-US" sz="2100" dirty="0"/>
              <a:t>What are common methods of marketing communication, their advantages and disadvantages?</a:t>
            </a:r>
          </a:p>
          <a:p>
            <a:r>
              <a:rPr lang="en-US" sz="2100" dirty="0"/>
              <a:t>How do IMC tools support the sales process?</a:t>
            </a:r>
          </a:p>
          <a:p>
            <a:r>
              <a:rPr lang="en-US" sz="2100" dirty="0"/>
              <a:t>How are Customer Relationship Management (CRM) systems used for marketing communication purposes?</a:t>
            </a:r>
          </a:p>
          <a:p>
            <a:r>
              <a:rPr lang="en-US" sz="2100" dirty="0"/>
              <a:t>What common tools and approaches are used to measure marketing communication effectiveness?</a:t>
            </a:r>
          </a:p>
          <a:p>
            <a:r>
              <a:rPr lang="en-US" sz="2100" dirty="0"/>
              <a:t>How do marketers create a marketing campaign and budget using multiple IMC tools to execute a marketing strategy?</a:t>
            </a:r>
          </a:p>
          <a:p>
            <a:endParaRPr lang="en-US" sz="2100" dirty="0"/>
          </a:p>
        </p:txBody>
      </p:sp>
    </p:spTree>
    <p:extLst>
      <p:ext uri="{BB962C8B-B14F-4D97-AF65-F5344CB8AC3E}">
        <p14:creationId xmlns:p14="http://schemas.microsoft.com/office/powerpoint/2010/main" val="790271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Traits of Good Key Messages:</a:t>
            </a:r>
          </a:p>
        </p:txBody>
      </p:sp>
      <p:sp>
        <p:nvSpPr>
          <p:cNvPr id="3" name="Content Placeholder 2"/>
          <p:cNvSpPr>
            <a:spLocks noGrp="1"/>
          </p:cNvSpPr>
          <p:nvPr>
            <p:ph type="body" idx="1"/>
          </p:nvPr>
        </p:nvSpPr>
        <p:spPr/>
        <p:txBody>
          <a:bodyPr/>
          <a:lstStyle/>
          <a:p>
            <a:r>
              <a:rPr lang="en-US" sz="2100" dirty="0"/>
              <a:t>Concise</a:t>
            </a:r>
          </a:p>
          <a:p>
            <a:r>
              <a:rPr lang="en-US" sz="2100" dirty="0"/>
              <a:t>Simple</a:t>
            </a:r>
          </a:p>
          <a:p>
            <a:r>
              <a:rPr lang="en-US" sz="2100" dirty="0"/>
              <a:t>Strategic </a:t>
            </a:r>
          </a:p>
          <a:p>
            <a:r>
              <a:rPr lang="en-US" sz="2100" dirty="0"/>
              <a:t>Convincing </a:t>
            </a:r>
          </a:p>
          <a:p>
            <a:r>
              <a:rPr lang="en-US" sz="2100" dirty="0"/>
              <a:t>Relevant </a:t>
            </a:r>
          </a:p>
          <a:p>
            <a:r>
              <a:rPr lang="en-US" sz="2100" dirty="0"/>
              <a:t>Memorable </a:t>
            </a:r>
          </a:p>
          <a:p>
            <a:r>
              <a:rPr lang="en-US" sz="2100" dirty="0"/>
              <a:t>Tailored</a:t>
            </a:r>
          </a:p>
          <a:p>
            <a:endParaRPr lang="en-US" sz="2100" dirty="0"/>
          </a:p>
        </p:txBody>
      </p:sp>
      <p:pic>
        <p:nvPicPr>
          <p:cNvPr id="4098" name="Picture 2" descr="An elevator operator standing in an elev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3738" y="365129"/>
            <a:ext cx="4445411" cy="617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42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Messaging Framework</a:t>
            </a:r>
          </a:p>
        </p:txBody>
      </p:sp>
      <p:pic>
        <p:nvPicPr>
          <p:cNvPr id="4" name="Picture 3" descr="Messaging framework. Brand promise leads to positioning statement leads to target audience leads to primary message (elevator pitch). Message pillar 1 has three proof points. Message pillar 2 has three proof points. Message pillar 3 has three proof points. Then there is a call to action.">
            <a:extLst>
              <a:ext uri="{FF2B5EF4-FFF2-40B4-BE49-F238E27FC236}">
                <a16:creationId xmlns:a16="http://schemas.microsoft.com/office/drawing/2014/main" id="{DB7D195A-A39B-8749-BDA5-0B9F0ABA1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935" y="294309"/>
            <a:ext cx="7910129" cy="6269381"/>
          </a:xfrm>
          <a:prstGeom prst="rect">
            <a:avLst/>
          </a:prstGeom>
        </p:spPr>
      </p:pic>
    </p:spTree>
    <p:extLst>
      <p:ext uri="{BB962C8B-B14F-4D97-AF65-F5344CB8AC3E}">
        <p14:creationId xmlns:p14="http://schemas.microsoft.com/office/powerpoint/2010/main" val="591825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Refine Your Message</a:t>
            </a:r>
          </a:p>
        </p:txBody>
      </p:sp>
      <p:sp>
        <p:nvSpPr>
          <p:cNvPr id="3" name="Content Placeholder 2"/>
          <p:cNvSpPr>
            <a:spLocks noGrp="1"/>
          </p:cNvSpPr>
          <p:nvPr>
            <p:ph type="body" idx="1"/>
          </p:nvPr>
        </p:nvSpPr>
        <p:spPr/>
        <p:txBody>
          <a:bodyPr/>
          <a:lstStyle/>
          <a:p>
            <a:r>
              <a:rPr lang="en-US" sz="2100" dirty="0"/>
              <a:t>Alignment</a:t>
            </a:r>
          </a:p>
          <a:p>
            <a:r>
              <a:rPr lang="en-US" sz="2100" dirty="0"/>
              <a:t>Hearts and Minds </a:t>
            </a:r>
          </a:p>
          <a:p>
            <a:r>
              <a:rPr lang="en-US" sz="2100" dirty="0"/>
              <a:t>Strategy</a:t>
            </a:r>
          </a:p>
          <a:p>
            <a:r>
              <a:rPr lang="en-US" sz="2100" dirty="0"/>
              <a:t>Differentiation </a:t>
            </a:r>
          </a:p>
          <a:p>
            <a:r>
              <a:rPr lang="en-US" sz="2100" dirty="0"/>
              <a:t>Tone </a:t>
            </a:r>
          </a:p>
          <a:p>
            <a:r>
              <a:rPr lang="en-US" sz="2100" dirty="0"/>
              <a:t>Clarity </a:t>
            </a:r>
          </a:p>
          <a:p>
            <a:r>
              <a:rPr lang="en-US" sz="2100" dirty="0"/>
              <a:t>Inspiration</a:t>
            </a:r>
          </a:p>
        </p:txBody>
      </p:sp>
    </p:spTree>
    <p:extLst>
      <p:ext uri="{BB962C8B-B14F-4D97-AF65-F5344CB8AC3E}">
        <p14:creationId xmlns:p14="http://schemas.microsoft.com/office/powerpoint/2010/main" val="2019627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E0E7-C43D-474F-AC17-8F7D7E1F0AA4}"/>
              </a:ext>
            </a:extLst>
          </p:cNvPr>
          <p:cNvSpPr>
            <a:spLocks noGrp="1"/>
          </p:cNvSpPr>
          <p:nvPr>
            <p:ph type="title"/>
          </p:nvPr>
        </p:nvSpPr>
        <p:spPr/>
        <p:txBody>
          <a:bodyPr/>
          <a:lstStyle/>
          <a:p>
            <a:r>
              <a:rPr lang="en-US" sz="3300" dirty="0"/>
              <a:t>Example: </a:t>
            </a:r>
            <a:r>
              <a:rPr lang="en-US" sz="3300" dirty="0" err="1"/>
              <a:t>HighFive’s</a:t>
            </a:r>
            <a:r>
              <a:rPr lang="en-US" sz="3300" dirty="0"/>
              <a:t> Messaging</a:t>
            </a:r>
          </a:p>
        </p:txBody>
      </p:sp>
      <p:sp>
        <p:nvSpPr>
          <p:cNvPr id="3" name="Text Placeholder 2">
            <a:extLst>
              <a:ext uri="{FF2B5EF4-FFF2-40B4-BE49-F238E27FC236}">
                <a16:creationId xmlns:a16="http://schemas.microsoft.com/office/drawing/2014/main" id="{A71AEAF8-4D91-BC4C-A44B-9CDB5E6F683E}"/>
              </a:ext>
            </a:extLst>
          </p:cNvPr>
          <p:cNvSpPr>
            <a:spLocks noGrp="1"/>
          </p:cNvSpPr>
          <p:nvPr>
            <p:ph type="body" idx="1"/>
          </p:nvPr>
        </p:nvSpPr>
        <p:spPr/>
        <p:txBody>
          <a:bodyPr/>
          <a:lstStyle/>
          <a:p>
            <a:r>
              <a:rPr lang="en-US" sz="2100" dirty="0"/>
              <a:t>Brand Promise: Video conferencing you can actually love</a:t>
            </a:r>
          </a:p>
          <a:p>
            <a:r>
              <a:rPr lang="en-US" sz="2100" dirty="0"/>
              <a:t>Positioning Statement: </a:t>
            </a:r>
            <a:r>
              <a:rPr lang="en-US" sz="2100" dirty="0" err="1"/>
              <a:t>Highfive</a:t>
            </a:r>
            <a:r>
              <a:rPr lang="en-US" sz="2100" dirty="0"/>
              <a:t> is the first video conferencing product designed to connect every employee and every conference room in your entire company</a:t>
            </a:r>
          </a:p>
          <a:p>
            <a:r>
              <a:rPr lang="en-US" sz="2100" dirty="0"/>
              <a:t>Target Audience: 1, C-level Executive (influencer); 2, Director of IT (buyer); and 3, End-user (user)</a:t>
            </a:r>
          </a:p>
          <a:p>
            <a:r>
              <a:rPr lang="en-US" sz="2100" dirty="0"/>
              <a:t>Mission: Our mission is to make every conversation face-to-face</a:t>
            </a:r>
          </a:p>
          <a:p>
            <a:r>
              <a:rPr lang="en-US" sz="2100" dirty="0"/>
              <a:t>Tone of Voice: Empowering, progressive, human, and cheeky</a:t>
            </a:r>
          </a:p>
          <a:p>
            <a:endParaRPr lang="en-US" sz="2100" dirty="0"/>
          </a:p>
        </p:txBody>
      </p:sp>
    </p:spTree>
    <p:extLst>
      <p:ext uri="{BB962C8B-B14F-4D97-AF65-F5344CB8AC3E}">
        <p14:creationId xmlns:p14="http://schemas.microsoft.com/office/powerpoint/2010/main" val="2512933292"/>
      </p:ext>
    </p:extLst>
  </p:cSld>
  <p:clrMapOvr>
    <a:masterClrMapping/>
  </p:clrMapOvr>
</p:sld>
</file>

<file path=ppt/theme/theme1.xml><?xml version="1.0" encoding="utf-8"?>
<a:theme xmlns:a="http://schemas.openxmlformats.org/drawingml/2006/main" name="marketing">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keting" id="{4F637C6D-1591-2F48-982C-BF042D1A9B6F}" vid="{2D10DAE7-C26F-6247-AFB5-CFF9FFBE0B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marketing</Template>
  <TotalTime>6854</TotalTime>
  <Words>4610</Words>
  <Application>Microsoft Macintosh PowerPoint</Application>
  <PresentationFormat>Widescreen</PresentationFormat>
  <Paragraphs>466</Paragraphs>
  <Slides>53</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Century Gothic</vt:lpstr>
      <vt:lpstr>GillSans Light</vt:lpstr>
      <vt:lpstr>Tahoma</vt:lpstr>
      <vt:lpstr>marketing</vt:lpstr>
      <vt:lpstr>Principles of Marketing</vt:lpstr>
      <vt:lpstr>The Promotion Mix</vt:lpstr>
      <vt:lpstr>The Promotion Mix 2</vt:lpstr>
      <vt:lpstr>Channel Structures</vt:lpstr>
      <vt:lpstr>Key Message Should:</vt:lpstr>
      <vt:lpstr>Traits of Good Key Messages:</vt:lpstr>
      <vt:lpstr>Messaging Framework</vt:lpstr>
      <vt:lpstr>Refine Your Message</vt:lpstr>
      <vt:lpstr>Example: HighFive’s Messaging</vt:lpstr>
      <vt:lpstr>Example continued: HighFive Elevator Pitch</vt:lpstr>
      <vt:lpstr>Example continued: HighFive Brand Pillars</vt:lpstr>
      <vt:lpstr>Standard Marketing Campaign Planning Steps:</vt:lpstr>
      <vt:lpstr>The AIDA Model</vt:lpstr>
      <vt:lpstr>Campaign Objectives and AIDA Model Stages</vt:lpstr>
      <vt:lpstr>Push Strategy</vt:lpstr>
      <vt:lpstr>Pull Strategy</vt:lpstr>
      <vt:lpstr>Engagement Strategies</vt:lpstr>
      <vt:lpstr>SMART Goals</vt:lpstr>
      <vt:lpstr>Call to Action</vt:lpstr>
      <vt:lpstr>Considerations in Selecting Marketing Communication Methods</vt:lpstr>
      <vt:lpstr>Advertising</vt:lpstr>
      <vt:lpstr>Public Relations</vt:lpstr>
      <vt:lpstr>Public Relations Techniques</vt:lpstr>
      <vt:lpstr>Personal Selling</vt:lpstr>
      <vt:lpstr>Sales Promotion</vt:lpstr>
      <vt:lpstr>Digital Marketing</vt:lpstr>
      <vt:lpstr>Direct Marketing </vt:lpstr>
      <vt:lpstr>Direct Marketing (continued)</vt:lpstr>
      <vt:lpstr>Social Media Marketing</vt:lpstr>
      <vt:lpstr>Social Media Tools</vt:lpstr>
      <vt:lpstr>Social Media Tools (continued)</vt:lpstr>
      <vt:lpstr>Guerrilla Marketing</vt:lpstr>
      <vt:lpstr>Guerilla Marketing Tactics</vt:lpstr>
      <vt:lpstr>Guerilla Marketing Tactics (Continued)</vt:lpstr>
      <vt:lpstr>Tools of Marketing and AIDA Stages</vt:lpstr>
      <vt:lpstr>The Sales Process</vt:lpstr>
      <vt:lpstr>IMC Support for the Sales Process</vt:lpstr>
      <vt:lpstr>Goals of CRM Systems</vt:lpstr>
      <vt:lpstr>The Power of CRM</vt:lpstr>
      <vt:lpstr>Key Performance Indicators</vt:lpstr>
      <vt:lpstr>Monitoring KPIs: KPI Dashboard Example</vt:lpstr>
      <vt:lpstr>Some Examples of Business Objectives and Related KPIs</vt:lpstr>
      <vt:lpstr>Campaign Plan Components</vt:lpstr>
      <vt:lpstr>Example: Promotional Mix Budget Template</vt:lpstr>
      <vt:lpstr>Example: Budget-Detail Template (Table)</vt:lpstr>
      <vt:lpstr>Example: Budget-Detail Template List</vt:lpstr>
      <vt:lpstr>Example: Budget-Detail Template List (continued)</vt:lpstr>
      <vt:lpstr>Example: Campaign Action Plan Template (Table)</vt:lpstr>
      <vt:lpstr>Example: Campaign Action Plan Template List</vt:lpstr>
      <vt:lpstr>Anticipate Risks and Threats</vt:lpstr>
      <vt:lpstr>Create Contingency Plans </vt:lpstr>
      <vt:lpstr>Practice Question</vt:lpstr>
      <vt:lpstr>Quick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Liebman</dc:creator>
  <cp:lastModifiedBy>anika@lumenlearning.com</cp:lastModifiedBy>
  <cp:revision>195</cp:revision>
  <dcterms:created xsi:type="dcterms:W3CDTF">2017-01-24T14:54:50Z</dcterms:created>
  <dcterms:modified xsi:type="dcterms:W3CDTF">2020-07-21T22:41:12Z</dcterms:modified>
</cp:coreProperties>
</file>