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327" r:id="rId2"/>
    <p:sldId id="324" r:id="rId3"/>
    <p:sldId id="329" r:id="rId4"/>
    <p:sldId id="310" r:id="rId5"/>
    <p:sldId id="311" r:id="rId6"/>
    <p:sldId id="326" r:id="rId7"/>
    <p:sldId id="330" r:id="rId8"/>
    <p:sldId id="308" r:id="rId9"/>
    <p:sldId id="301" r:id="rId10"/>
    <p:sldId id="280" r:id="rId11"/>
    <p:sldId id="312" r:id="rId12"/>
    <p:sldId id="313" r:id="rId13"/>
    <p:sldId id="314" r:id="rId14"/>
    <p:sldId id="315" r:id="rId15"/>
    <p:sldId id="316" r:id="rId16"/>
    <p:sldId id="317" r:id="rId17"/>
    <p:sldId id="318" r:id="rId18"/>
    <p:sldId id="319" r:id="rId19"/>
    <p:sldId id="320" r:id="rId20"/>
    <p:sldId id="322" r:id="rId21"/>
    <p:sldId id="323" r:id="rId22"/>
    <p:sldId id="309" r:id="rId23"/>
    <p:sldId id="30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83" autoAdjust="0"/>
    <p:restoredTop sz="86385" autoAdjust="0"/>
  </p:normalViewPr>
  <p:slideViewPr>
    <p:cSldViewPr snapToGrid="0">
      <p:cViewPr varScale="1">
        <p:scale>
          <a:sx n="88" d="100"/>
          <a:sy n="88" d="100"/>
        </p:scale>
        <p:origin x="200" y="320"/>
      </p:cViewPr>
      <p:guideLst>
        <p:guide orient="horz" pos="2160"/>
        <p:guide pos="3840"/>
      </p:guideLst>
    </p:cSldViewPr>
  </p:slideViewPr>
  <p:outlineViewPr>
    <p:cViewPr>
      <p:scale>
        <a:sx n="33" d="100"/>
        <a:sy n="33" d="100"/>
      </p:scale>
      <p:origin x="0" y="-12846"/>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ndex.php?curid=943650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en/network-ball-about-structure-441686/"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tir_na_nog/5244765107/"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lickr.com/photos/uacescomm/2113324978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ambernussbaum/285073570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thomashawk/298724938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187302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Tahoma" panose="020B0604030504040204" pitchFamily="34" charset="0"/>
                <a:ea typeface="+mn-ea"/>
                <a:cs typeface="+mn-cs"/>
              </a:rPr>
              <a:t>Screentshot</a:t>
            </a:r>
            <a:r>
              <a:rPr lang="en-US" sz="1200" b="0" i="0" kern="1200" dirty="0">
                <a:solidFill>
                  <a:schemeClr val="tx1"/>
                </a:solidFill>
                <a:effectLst/>
                <a:latin typeface="Tahoma" panose="020B0604030504040204" pitchFamily="34" charset="0"/>
                <a:ea typeface="+mn-ea"/>
                <a:cs typeface="+mn-cs"/>
              </a:rPr>
              <a:t> Apple Store.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144367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Modern warehouse with pallet rack storage system.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Axisadman</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https://commons.wikimedia.org/w/index.php?curid=9436500</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BY-SA: Attribution-</a:t>
            </a:r>
            <a:r>
              <a:rPr lang="en-US" sz="1200" b="1" i="1" u="sng" strike="noStrike" kern="1200" cap="none" dirty="0" err="1">
                <a:solidFill>
                  <a:schemeClr val="dk1"/>
                </a:solidFill>
                <a:effectLst/>
                <a:latin typeface="Calibri"/>
                <a:ea typeface="Calibri"/>
                <a:cs typeface="Calibri"/>
                <a:sym typeface="Calibri"/>
                <a:hlinkClick r:id="rId4"/>
              </a:rPr>
              <a:t>ShareAlike</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291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Network.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Pixabay</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https://pixabay.com/en/network-ball-about-structure-441686/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160680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Screenshot Supply Chain of Peanut Butter.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128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111146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Channels of Grace. </a:t>
            </a:r>
            <a:r>
              <a:rPr lang="en-US" sz="1200" b="1" i="0" u="none" strike="noStrike" kern="1200" cap="none" dirty="0">
                <a:solidFill>
                  <a:schemeClr val="dk1"/>
                </a:solidFill>
                <a:effectLst/>
                <a:latin typeface="Calibri"/>
                <a:ea typeface="Calibri"/>
                <a:cs typeface="Calibri"/>
                <a:sym typeface="Calibri"/>
              </a:rPr>
              <a:t>Authored by</a:t>
            </a:r>
            <a:r>
              <a:rPr lang="en-US" sz="1200" b="0" i="0" u="none" strike="noStrike" kern="1200" cap="none" dirty="0">
                <a:solidFill>
                  <a:schemeClr val="dk1"/>
                </a:solidFill>
                <a:effectLst/>
                <a:latin typeface="Calibri"/>
                <a:ea typeface="Calibri"/>
                <a:cs typeface="Calibri"/>
                <a:sym typeface="Calibri"/>
              </a:rPr>
              <a:t>: Liam </a:t>
            </a:r>
            <a:r>
              <a:rPr lang="en-US" sz="1200" b="0" i="0" u="none" strike="noStrike" kern="1200" cap="none" dirty="0" err="1">
                <a:solidFill>
                  <a:schemeClr val="dk1"/>
                </a:solidFill>
                <a:effectLst/>
                <a:latin typeface="Calibri"/>
                <a:ea typeface="Calibri"/>
                <a:cs typeface="Calibri"/>
                <a:sym typeface="Calibri"/>
              </a:rPr>
              <a:t>Moloney</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Located at</a:t>
            </a:r>
            <a:r>
              <a:rPr lang="en-US" sz="1200" b="0" i="0" u="none" strike="noStrike" kern="1200" cap="none" dirty="0">
                <a:solidFill>
                  <a:schemeClr val="dk1"/>
                </a:solidFill>
                <a:effectLst/>
                <a:latin typeface="Calibri"/>
                <a:ea typeface="Calibri"/>
                <a:cs typeface="Calibri"/>
                <a:sym typeface="Calibri"/>
              </a:rPr>
              <a:t>: </a:t>
            </a:r>
            <a:r>
              <a:rPr lang="en-US" sz="1200" b="1" i="0" u="sng" strike="noStrike" kern="1200" cap="none" dirty="0">
                <a:solidFill>
                  <a:schemeClr val="dk1"/>
                </a:solidFill>
                <a:effectLst/>
                <a:latin typeface="Calibri"/>
                <a:ea typeface="Calibri"/>
                <a:cs typeface="Calibri"/>
                <a:sym typeface="Calibri"/>
                <a:hlinkClick r:id="rId3"/>
              </a:rPr>
              <a:t>https://www.flickr.com/photos/tir_na_nog/5244765107/</a:t>
            </a:r>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4"/>
              </a:rPr>
              <a:t>CC BY: Attribution</a:t>
            </a:r>
            <a:endParaRPr lang="en-US" sz="1200" b="0" i="0" u="none" strike="noStrike" kern="1200"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335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Monster Channel Flows. </a:t>
            </a:r>
            <a:r>
              <a:rPr lang="en-US" sz="1200" b="1" i="0" u="none" strike="noStrike" kern="1200" cap="none" dirty="0">
                <a:solidFill>
                  <a:schemeClr val="dk1"/>
                </a:solidFill>
                <a:effectLst/>
                <a:latin typeface="Calibri"/>
                <a:ea typeface="Calibri"/>
                <a:cs typeface="Calibri"/>
                <a:sym typeface="Calibri"/>
              </a:rPr>
              <a:t>Provided by</a:t>
            </a:r>
            <a:r>
              <a:rPr lang="en-US" sz="1200" b="0" i="0" u="none" strike="noStrike" kern="1200" cap="none" dirty="0">
                <a:solidFill>
                  <a:schemeClr val="dk1"/>
                </a:solidFill>
                <a:effectLst/>
                <a:latin typeface="Calibri"/>
                <a:ea typeface="Calibri"/>
                <a:cs typeface="Calibri"/>
                <a:sym typeface="Calibri"/>
              </a:rPr>
              <a:t>: Lumen Learning. </a:t>
            </a:r>
            <a:r>
              <a:rPr lang="en-US" sz="1200" b="1" i="0" u="none" strike="noStrike" kern="1200" cap="none" dirty="0">
                <a:solidFill>
                  <a:schemeClr val="dk1"/>
                </a:solidFill>
                <a:effectLst/>
                <a:latin typeface="Calibri"/>
                <a:ea typeface="Calibri"/>
                <a:cs typeface="Calibri"/>
                <a:sym typeface="Calibri"/>
              </a:rPr>
              <a:t>License</a:t>
            </a:r>
            <a:r>
              <a:rPr lang="en-US" sz="1200" b="0" i="0" u="none" strike="noStrike" kern="1200" cap="none" dirty="0">
                <a:solidFill>
                  <a:schemeClr val="dk1"/>
                </a:solidFill>
                <a:effectLst/>
                <a:latin typeface="Calibri"/>
                <a:ea typeface="Calibri"/>
                <a:cs typeface="Calibri"/>
                <a:sym typeface="Calibri"/>
              </a:rPr>
              <a:t>: </a:t>
            </a:r>
            <a:r>
              <a:rPr lang="en-US" sz="1200" b="1" i="1" u="sng" strike="noStrike" kern="1200" cap="none" dirty="0">
                <a:solidFill>
                  <a:schemeClr val="dk1"/>
                </a:solidFill>
                <a:effectLst/>
                <a:latin typeface="Calibri"/>
                <a:ea typeface="Calibri"/>
                <a:cs typeface="Calibri"/>
                <a:sym typeface="Calibri"/>
                <a:hlinkClick r:id="rId3"/>
              </a:rPr>
              <a:t>CC BY: Attribution</a:t>
            </a: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B1E6DF9A-4138-4CE9-A2AE-AB9413786FF0}" type="slidenum">
              <a:rPr lang="en-US" smtClean="0"/>
              <a:pPr/>
              <a:t>3</a:t>
            </a:fld>
            <a:endParaRPr lang="en-US" dirty="0"/>
          </a:p>
        </p:txBody>
      </p:sp>
    </p:spTree>
    <p:extLst>
      <p:ext uri="{BB962C8B-B14F-4D97-AF65-F5344CB8AC3E}">
        <p14:creationId xmlns:p14="http://schemas.microsoft.com/office/powerpoint/2010/main" val="396245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Shopping Cart.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uacescomm</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https://www.flickr.com/photos/uacescomm/21133249788/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399884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17475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Nanette </a:t>
            </a:r>
            <a:r>
              <a:rPr lang="en-US" sz="1200" b="0" i="0" kern="1200" dirty="0" err="1">
                <a:solidFill>
                  <a:schemeClr val="tx1"/>
                </a:solidFill>
                <a:effectLst/>
                <a:latin typeface="Tahoma" panose="020B0604030504040204" pitchFamily="34" charset="0"/>
                <a:ea typeface="+mn-ea"/>
                <a:cs typeface="+mn-cs"/>
              </a:rPr>
              <a:t>Lepore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Amber Karnes.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https://www.flickr.com/photos/ambernussbaum/2850735703/</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160092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Powell's Books.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Thomas Hawk.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https://www.flickr.com/photos/thomashawk/2987249389/</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 Attribution-</a:t>
            </a:r>
            <a:r>
              <a:rPr lang="en-US" sz="1200" b="1" i="1" u="sng" kern="1200" dirty="0" err="1">
                <a:solidFill>
                  <a:schemeClr val="tx1"/>
                </a:solidFill>
                <a:effectLst/>
                <a:latin typeface="Tahoma" panose="020B0604030504040204" pitchFamily="34" charset="0"/>
                <a:ea typeface="+mn-ea"/>
                <a:cs typeface="+mn-cs"/>
                <a:hlinkClick r:id="rId4"/>
              </a:rPr>
              <a:t>NonCommercial</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32189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Screenshot Benefit Cosmetics .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3253763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3762729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11401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7909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221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3939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2366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6336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108637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005652634"/>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C436-D355-9040-892C-9CC548256A1F}"/>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35F62FCC-D0BE-EB43-A5B2-532AEB504073}"/>
              </a:ext>
            </a:extLst>
          </p:cNvPr>
          <p:cNvSpPr>
            <a:spLocks noGrp="1"/>
          </p:cNvSpPr>
          <p:nvPr>
            <p:ph type="subTitle" idx="1"/>
          </p:nvPr>
        </p:nvSpPr>
        <p:spPr/>
        <p:txBody>
          <a:bodyPr/>
          <a:lstStyle/>
          <a:p>
            <a:r>
              <a:rPr lang="en-US" sz="1800" dirty="0"/>
              <a:t>Module 12: Place: Distribution Channels</a:t>
            </a:r>
          </a:p>
          <a:p>
            <a:endParaRPr lang="en-US" dirty="0"/>
          </a:p>
        </p:txBody>
      </p:sp>
    </p:spTree>
    <p:extLst>
      <p:ext uri="{BB962C8B-B14F-4D97-AF65-F5344CB8AC3E}">
        <p14:creationId xmlns:p14="http://schemas.microsoft.com/office/powerpoint/2010/main" val="161197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Channel Objectives</a:t>
            </a:r>
          </a:p>
        </p:txBody>
      </p:sp>
      <p:sp>
        <p:nvSpPr>
          <p:cNvPr id="3" name="Content Placeholder 2"/>
          <p:cNvSpPr>
            <a:spLocks noGrp="1"/>
          </p:cNvSpPr>
          <p:nvPr>
            <p:ph type="body" idx="1"/>
          </p:nvPr>
        </p:nvSpPr>
        <p:spPr/>
        <p:txBody>
          <a:bodyPr/>
          <a:lstStyle/>
          <a:p>
            <a:pPr marL="28575" indent="0">
              <a:buNone/>
            </a:pPr>
            <a:r>
              <a:rPr lang="en-US" sz="2100" dirty="0"/>
              <a:t>What must the channel achieve? </a:t>
            </a:r>
          </a:p>
          <a:p>
            <a:pPr marL="28575" indent="0">
              <a:buNone/>
            </a:pPr>
            <a:r>
              <a:rPr lang="en-US" sz="2100" dirty="0"/>
              <a:t>Examples:</a:t>
            </a:r>
          </a:p>
          <a:p>
            <a:r>
              <a:rPr lang="en-US" sz="2100" dirty="0"/>
              <a:t>Growth in sales by reaching new markets and/or increasing sales in existing markets.</a:t>
            </a:r>
          </a:p>
          <a:p>
            <a:r>
              <a:rPr lang="en-US" sz="2100" dirty="0"/>
              <a:t>Maintenance or improvement of market share</a:t>
            </a:r>
          </a:p>
          <a:p>
            <a:r>
              <a:rPr lang="en-US" sz="2100" dirty="0"/>
              <a:t>Achieve a pattern of distribution by a certain time, place, and form</a:t>
            </a:r>
          </a:p>
          <a:p>
            <a:r>
              <a:rPr lang="en-US" sz="2100" dirty="0"/>
              <a:t>Reduce costs or increase profits by creating an efficient channel</a:t>
            </a:r>
          </a:p>
          <a:p>
            <a:endParaRPr lang="en-US" sz="2100" dirty="0"/>
          </a:p>
        </p:txBody>
      </p:sp>
    </p:spTree>
    <p:extLst>
      <p:ext uri="{BB962C8B-B14F-4D97-AF65-F5344CB8AC3E}">
        <p14:creationId xmlns:p14="http://schemas.microsoft.com/office/powerpoint/2010/main" val="58385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Specify Distribution Tasks</a:t>
            </a:r>
          </a:p>
        </p:txBody>
      </p:sp>
      <p:sp>
        <p:nvSpPr>
          <p:cNvPr id="3" name="Content Placeholder 2"/>
          <p:cNvSpPr>
            <a:spLocks noGrp="1"/>
          </p:cNvSpPr>
          <p:nvPr>
            <p:ph type="body" idx="1"/>
          </p:nvPr>
        </p:nvSpPr>
        <p:spPr/>
        <p:txBody>
          <a:bodyPr/>
          <a:lstStyle/>
          <a:p>
            <a:pPr marL="28575" indent="0">
              <a:buNone/>
            </a:pPr>
            <a:r>
              <a:rPr lang="en-US" sz="2100" dirty="0"/>
              <a:t>What functions does the channel need to perform? Examples:</a:t>
            </a:r>
          </a:p>
          <a:p>
            <a:r>
              <a:rPr lang="en-US" sz="2100" dirty="0"/>
              <a:t>Store inventory</a:t>
            </a:r>
          </a:p>
          <a:p>
            <a:r>
              <a:rPr lang="en-US" sz="2100" dirty="0"/>
              <a:t>Deliver goods</a:t>
            </a:r>
          </a:p>
          <a:p>
            <a:r>
              <a:rPr lang="en-US" sz="2100" dirty="0"/>
              <a:t>Provide credit</a:t>
            </a:r>
          </a:p>
          <a:p>
            <a:r>
              <a:rPr lang="en-US" sz="2100" dirty="0"/>
              <a:t>Handle product returns</a:t>
            </a:r>
          </a:p>
          <a:p>
            <a:endParaRPr lang="en-US" sz="2100" dirty="0"/>
          </a:p>
        </p:txBody>
      </p:sp>
    </p:spTree>
    <p:extLst>
      <p:ext uri="{BB962C8B-B14F-4D97-AF65-F5344CB8AC3E}">
        <p14:creationId xmlns:p14="http://schemas.microsoft.com/office/powerpoint/2010/main" val="40116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Evaluate and Select Channel Alternatives</a:t>
            </a:r>
          </a:p>
        </p:txBody>
      </p:sp>
      <p:sp>
        <p:nvSpPr>
          <p:cNvPr id="3" name="Content Placeholder 2"/>
          <p:cNvSpPr>
            <a:spLocks noGrp="1"/>
          </p:cNvSpPr>
          <p:nvPr>
            <p:ph type="body" idx="1"/>
          </p:nvPr>
        </p:nvSpPr>
        <p:spPr/>
        <p:txBody>
          <a:bodyPr/>
          <a:lstStyle/>
          <a:p>
            <a:pPr marL="0" indent="0">
              <a:buNone/>
            </a:pPr>
            <a:r>
              <a:rPr lang="en-US" sz="2100" dirty="0"/>
              <a:t>There are four considerations for channel alternatives:</a:t>
            </a:r>
          </a:p>
          <a:p>
            <a:pPr marL="457200" indent="-457200">
              <a:buFont typeface="+mj-lt"/>
              <a:buAutoNum type="arabicPeriod"/>
            </a:pPr>
            <a:r>
              <a:rPr lang="en-US" sz="2100" dirty="0"/>
              <a:t>Number of levels</a:t>
            </a:r>
          </a:p>
          <a:p>
            <a:pPr marL="457200" indent="-457200">
              <a:buFont typeface="+mj-lt"/>
              <a:buAutoNum type="arabicPeriod"/>
            </a:pPr>
            <a:r>
              <a:rPr lang="en-US" sz="2100" dirty="0"/>
              <a:t>Intensity at the various levels</a:t>
            </a:r>
          </a:p>
          <a:p>
            <a:pPr marL="457200" indent="-457200">
              <a:buFont typeface="+mj-lt"/>
              <a:buAutoNum type="arabicPeriod"/>
            </a:pPr>
            <a:r>
              <a:rPr lang="en-US" sz="2100" dirty="0"/>
              <a:t>Types of intermediaries at each level</a:t>
            </a:r>
          </a:p>
          <a:p>
            <a:pPr marL="457200" indent="-457200">
              <a:buFont typeface="+mj-lt"/>
              <a:buAutoNum type="arabicPeriod"/>
            </a:pPr>
            <a:r>
              <a:rPr lang="en-US" sz="2100" dirty="0"/>
              <a:t>Application of selection criteria to channel alternatives</a:t>
            </a:r>
          </a:p>
          <a:p>
            <a:pPr marL="0" indent="0">
              <a:buNone/>
            </a:pPr>
            <a:r>
              <a:rPr lang="en-US" sz="2100" dirty="0"/>
              <a:t>In addition, it is important to decide who will be in charge of the selected channels.</a:t>
            </a:r>
          </a:p>
        </p:txBody>
      </p:sp>
    </p:spTree>
    <p:extLst>
      <p:ext uri="{BB962C8B-B14F-4D97-AF65-F5344CB8AC3E}">
        <p14:creationId xmlns:p14="http://schemas.microsoft.com/office/powerpoint/2010/main" val="188734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Evaluate Channel Member Performance</a:t>
            </a:r>
          </a:p>
        </p:txBody>
      </p:sp>
      <p:sp>
        <p:nvSpPr>
          <p:cNvPr id="3" name="Content Placeholder 2"/>
          <p:cNvSpPr>
            <a:spLocks noGrp="1"/>
          </p:cNvSpPr>
          <p:nvPr>
            <p:ph type="body" idx="1"/>
          </p:nvPr>
        </p:nvSpPr>
        <p:spPr/>
        <p:txBody>
          <a:bodyPr/>
          <a:lstStyle/>
          <a:p>
            <a:pPr marL="28575" indent="0">
              <a:buNone/>
            </a:pPr>
            <a:r>
              <a:rPr lang="en-US" sz="2100" dirty="0"/>
              <a:t>It is important to evaluate the performance level of the channel members, but channel members are  independent business firms, rather than employees and activities under its control, these firms may be reluctant to change their practices</a:t>
            </a:r>
          </a:p>
        </p:txBody>
      </p:sp>
    </p:spTree>
    <p:extLst>
      <p:ext uri="{BB962C8B-B14F-4D97-AF65-F5344CB8AC3E}">
        <p14:creationId xmlns:p14="http://schemas.microsoft.com/office/powerpoint/2010/main" val="299373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Approaches to Support Third Party Sales Success</a:t>
            </a:r>
          </a:p>
        </p:txBody>
      </p:sp>
      <p:sp>
        <p:nvSpPr>
          <p:cNvPr id="3" name="Content Placeholder 2"/>
          <p:cNvSpPr>
            <a:spLocks noGrp="1"/>
          </p:cNvSpPr>
          <p:nvPr>
            <p:ph type="body" idx="1"/>
          </p:nvPr>
        </p:nvSpPr>
        <p:spPr/>
        <p:txBody>
          <a:bodyPr/>
          <a:lstStyle/>
          <a:p>
            <a:r>
              <a:rPr lang="en-US" sz="2100" dirty="0"/>
              <a:t>Understand and align incentives</a:t>
            </a:r>
          </a:p>
          <a:p>
            <a:r>
              <a:rPr lang="en-US" sz="2100" dirty="0"/>
              <a:t>Provide exceptional sales support</a:t>
            </a:r>
          </a:p>
          <a:p>
            <a:r>
              <a:rPr lang="en-US" sz="2100" dirty="0"/>
              <a:t>Create demand for your product</a:t>
            </a:r>
          </a:p>
        </p:txBody>
      </p:sp>
      <p:pic>
        <p:nvPicPr>
          <p:cNvPr id="26626" name="Picture 2" descr="Three models walking down a runway wearing stylish floral dr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058" y="1825625"/>
            <a:ext cx="3340783" cy="297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8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Common Service Outputs</a:t>
            </a:r>
          </a:p>
        </p:txBody>
      </p:sp>
      <p:sp>
        <p:nvSpPr>
          <p:cNvPr id="3" name="Content Placeholder 2"/>
          <p:cNvSpPr>
            <a:spLocks noGrp="1"/>
          </p:cNvSpPr>
          <p:nvPr>
            <p:ph type="body" idx="1"/>
          </p:nvPr>
        </p:nvSpPr>
        <p:spPr/>
        <p:txBody>
          <a:bodyPr/>
          <a:lstStyle/>
          <a:p>
            <a:r>
              <a:rPr lang="en-US" sz="2100" b="1" dirty="0"/>
              <a:t>Special convenience: </a:t>
            </a:r>
            <a:r>
              <a:rPr lang="en-US" sz="2100" dirty="0"/>
              <a:t>Can I get the product at or near the location where I want it?</a:t>
            </a:r>
          </a:p>
          <a:p>
            <a:r>
              <a:rPr lang="en-US" sz="2100" b="1" dirty="0"/>
              <a:t>Timing of availability: </a:t>
            </a:r>
            <a:r>
              <a:rPr lang="en-US" sz="2100" dirty="0"/>
              <a:t>Do I need the product immediately or am I willing to wait?</a:t>
            </a:r>
          </a:p>
          <a:p>
            <a:r>
              <a:rPr lang="en-US" sz="2100" b="1" dirty="0"/>
              <a:t>Quantity: </a:t>
            </a:r>
            <a:r>
              <a:rPr lang="en-US" sz="2100" dirty="0"/>
              <a:t>Am I willing to buy in bulk or buy multiple items?</a:t>
            </a:r>
          </a:p>
          <a:p>
            <a:r>
              <a:rPr lang="en-US" sz="2100" b="1" dirty="0"/>
              <a:t>Assortment and variety: </a:t>
            </a:r>
            <a:r>
              <a:rPr lang="en-US" sz="2100" dirty="0"/>
              <a:t>Do I have a very particular need or a flexible need? Am I looking for one or many options?</a:t>
            </a:r>
          </a:p>
          <a:p>
            <a:r>
              <a:rPr lang="en-US" sz="2100" b="1" dirty="0"/>
              <a:t>Service: </a:t>
            </a:r>
            <a:r>
              <a:rPr lang="en-US" sz="2100" dirty="0"/>
              <a:t>Do I require assistance or support through the purchase process?</a:t>
            </a:r>
          </a:p>
          <a:p>
            <a:r>
              <a:rPr lang="en-US" sz="2100" b="1" dirty="0"/>
              <a:t>Information: </a:t>
            </a:r>
            <a:r>
              <a:rPr lang="en-US" sz="2100" dirty="0"/>
              <a:t>Do I need information to make a purchase?</a:t>
            </a:r>
          </a:p>
          <a:p>
            <a:endParaRPr lang="en-US" sz="2100" dirty="0"/>
          </a:p>
        </p:txBody>
      </p:sp>
    </p:spTree>
    <p:extLst>
      <p:ext uri="{BB962C8B-B14F-4D97-AF65-F5344CB8AC3E}">
        <p14:creationId xmlns:p14="http://schemas.microsoft.com/office/powerpoint/2010/main" val="17591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Retail</a:t>
            </a:r>
          </a:p>
        </p:txBody>
      </p:sp>
      <p:sp>
        <p:nvSpPr>
          <p:cNvPr id="3" name="Content Placeholder 2"/>
          <p:cNvSpPr>
            <a:spLocks noGrp="1"/>
          </p:cNvSpPr>
          <p:nvPr>
            <p:ph type="body" idx="1"/>
          </p:nvPr>
        </p:nvSpPr>
        <p:spPr/>
        <p:txBody>
          <a:bodyPr/>
          <a:lstStyle/>
          <a:p>
            <a:r>
              <a:rPr lang="en-US" sz="2100" dirty="0"/>
              <a:t>Retailing involves all activities required to market consumer goods and services to ultimate consumers who are purchasing for individual or family needs</a:t>
            </a:r>
          </a:p>
        </p:txBody>
      </p:sp>
      <p:pic>
        <p:nvPicPr>
          <p:cNvPr id="27650" name="Picture 2" descr="A lit-up storefront for Powell's Books bookstore. Large windows show tall shelves full of books and tables where people are sitting, eating, and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20" y="3191779"/>
            <a:ext cx="4878360" cy="312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7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Types of Retail</a:t>
            </a:r>
          </a:p>
        </p:txBody>
      </p:sp>
      <p:sp>
        <p:nvSpPr>
          <p:cNvPr id="3" name="Content Placeholder 2"/>
          <p:cNvSpPr>
            <a:spLocks noGrp="1"/>
          </p:cNvSpPr>
          <p:nvPr>
            <p:ph type="body" idx="1"/>
          </p:nvPr>
        </p:nvSpPr>
        <p:spPr/>
        <p:txBody>
          <a:bodyPr/>
          <a:lstStyle/>
          <a:p>
            <a:r>
              <a:rPr lang="en-US" sz="2100" dirty="0"/>
              <a:t>Online</a:t>
            </a:r>
          </a:p>
          <a:p>
            <a:r>
              <a:rPr lang="en-US" sz="2100" dirty="0"/>
              <a:t>Catalog</a:t>
            </a:r>
          </a:p>
          <a:p>
            <a:r>
              <a:rPr lang="en-US" sz="2100" dirty="0"/>
              <a:t>Franchise</a:t>
            </a:r>
          </a:p>
          <a:p>
            <a:r>
              <a:rPr lang="en-US" sz="2100" dirty="0"/>
              <a:t>Supermarket</a:t>
            </a:r>
          </a:p>
          <a:p>
            <a:r>
              <a:rPr lang="en-US" sz="2100" dirty="0"/>
              <a:t>Malls and shopping centers</a:t>
            </a:r>
          </a:p>
          <a:p>
            <a:r>
              <a:rPr lang="en-US" sz="2100" dirty="0"/>
              <a:t>Chain store</a:t>
            </a:r>
          </a:p>
          <a:p>
            <a:r>
              <a:rPr lang="en-US" sz="2100" dirty="0"/>
              <a:t>Department store</a:t>
            </a:r>
          </a:p>
          <a:p>
            <a:r>
              <a:rPr lang="en-US" sz="2100" dirty="0"/>
              <a:t>Warehouse store</a:t>
            </a:r>
          </a:p>
          <a:p>
            <a:r>
              <a:rPr lang="en-US" sz="2100" dirty="0"/>
              <a:t>Non-store (right)</a:t>
            </a:r>
          </a:p>
          <a:p>
            <a:endParaRPr lang="en-US" sz="2100" dirty="0"/>
          </a:p>
        </p:txBody>
      </p:sp>
      <p:pic>
        <p:nvPicPr>
          <p:cNvPr id="28674" name="Picture 2" descr="Benefit vending machine. It is pink and shaped like an ice cream truck. Inside is a wide selection of makeup and beauty 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6" y="1219200"/>
            <a:ext cx="471487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8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Online Sales are Growing, but Still Under 10%</a:t>
            </a:r>
          </a:p>
        </p:txBody>
      </p:sp>
      <p:pic>
        <p:nvPicPr>
          <p:cNvPr id="29698" name="Picture 2" descr="US Online Sales as a Percent of Retail Sales chart. The line starts at 2% in June 2003. The line gradually slopes upward as time progresses, hitting 4% around June 2009 and surpassing 7% in June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970" y="2058493"/>
            <a:ext cx="8194060" cy="425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8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Retailers create a shopping experience through presentation and personnel</a:t>
            </a:r>
          </a:p>
        </p:txBody>
      </p:sp>
      <p:pic>
        <p:nvPicPr>
          <p:cNvPr id="30722" name="Picture 2" descr="A photo of the interior of an App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86" y="1824026"/>
            <a:ext cx="7695028" cy="48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73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Distribution Channels</a:t>
            </a:r>
          </a:p>
        </p:txBody>
      </p:sp>
      <p:sp>
        <p:nvSpPr>
          <p:cNvPr id="3" name="Text Placeholder 2"/>
          <p:cNvSpPr>
            <a:spLocks noGrp="1"/>
          </p:cNvSpPr>
          <p:nvPr>
            <p:ph type="body" idx="1"/>
          </p:nvPr>
        </p:nvSpPr>
        <p:spPr>
          <a:xfrm>
            <a:off x="838200" y="1825625"/>
            <a:ext cx="5616388" cy="4351338"/>
          </a:xfrm>
        </p:spPr>
        <p:txBody>
          <a:bodyPr/>
          <a:lstStyle/>
          <a:p>
            <a:r>
              <a:rPr lang="en-US" sz="2100" dirty="0"/>
              <a:t>Distribution channels cover all the activities needed to transfer the ownership of goods and move them from the point of production to the point of consumption </a:t>
            </a:r>
          </a:p>
          <a:p>
            <a:r>
              <a:rPr lang="en-US" sz="2100" dirty="0"/>
              <a:t>These activities include: </a:t>
            </a:r>
          </a:p>
          <a:p>
            <a:r>
              <a:rPr lang="en-US" sz="2100" dirty="0"/>
              <a:t>product flow</a:t>
            </a:r>
          </a:p>
          <a:p>
            <a:r>
              <a:rPr lang="en-US" sz="2100" dirty="0"/>
              <a:t>negotiation flow</a:t>
            </a:r>
          </a:p>
          <a:p>
            <a:r>
              <a:rPr lang="en-US" sz="2100" dirty="0"/>
              <a:t>ownership flow</a:t>
            </a:r>
          </a:p>
          <a:p>
            <a:r>
              <a:rPr lang="en-US" sz="2100" dirty="0"/>
              <a:t>information flow</a:t>
            </a:r>
          </a:p>
          <a:p>
            <a:r>
              <a:rPr lang="en-US" sz="2100" dirty="0"/>
              <a:t>promotion flow</a:t>
            </a:r>
          </a:p>
        </p:txBody>
      </p:sp>
      <p:pic>
        <p:nvPicPr>
          <p:cNvPr id="14338" name="Picture 2" descr="A sand dune in the des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506" y="1211862"/>
            <a:ext cx="4051495" cy="515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34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Supply Chain Management</a:t>
            </a:r>
          </a:p>
        </p:txBody>
      </p:sp>
      <p:sp>
        <p:nvSpPr>
          <p:cNvPr id="3" name="Text Placeholder 2"/>
          <p:cNvSpPr>
            <a:spLocks noGrp="1"/>
          </p:cNvSpPr>
          <p:nvPr>
            <p:ph type="body" idx="1"/>
          </p:nvPr>
        </p:nvSpPr>
        <p:spPr/>
        <p:txBody>
          <a:bodyPr/>
          <a:lstStyle/>
          <a:p>
            <a:r>
              <a:rPr lang="en-US" sz="2100" dirty="0"/>
              <a:t>The supply chain includes everything from product development, sourcing of materials, actual production, and transportation logistics</a:t>
            </a:r>
          </a:p>
          <a:p>
            <a:r>
              <a:rPr lang="en-US" sz="2100" dirty="0"/>
              <a:t>Supply chain management activities maximize customer value and allow the company to gain a competitive advantage</a:t>
            </a:r>
          </a:p>
        </p:txBody>
      </p:sp>
      <p:pic>
        <p:nvPicPr>
          <p:cNvPr id="20482" name="Picture 2" descr="Photo of a giant warehouse with pallets loaded with goods and forklif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486" y="3951514"/>
            <a:ext cx="3264900" cy="254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4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Integrated Supply Chain Management</a:t>
            </a:r>
          </a:p>
        </p:txBody>
      </p:sp>
      <p:sp>
        <p:nvSpPr>
          <p:cNvPr id="3" name="Content Placeholder 2"/>
          <p:cNvSpPr>
            <a:spLocks noGrp="1"/>
          </p:cNvSpPr>
          <p:nvPr>
            <p:ph type="body" idx="1"/>
          </p:nvPr>
        </p:nvSpPr>
        <p:spPr/>
        <p:txBody>
          <a:bodyPr/>
          <a:lstStyle/>
          <a:p>
            <a:pPr marL="28575" indent="0">
              <a:buNone/>
            </a:pPr>
            <a:r>
              <a:rPr lang="en-US" sz="2100" dirty="0"/>
              <a:t>Within the supply chain organization sourcing, demand planning, inventory planning, warehousing, logistics, and order-fulfillment functions must work together</a:t>
            </a:r>
          </a:p>
        </p:txBody>
      </p:sp>
      <p:pic>
        <p:nvPicPr>
          <p:cNvPr id="31746" name="Picture 2" descr="A network of blue lines emerging from a blue 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544" y="3103564"/>
            <a:ext cx="4642398" cy="328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10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Practice Question</a:t>
            </a:r>
          </a:p>
        </p:txBody>
      </p:sp>
      <p:sp>
        <p:nvSpPr>
          <p:cNvPr id="3" name="Text Placeholder 2"/>
          <p:cNvSpPr>
            <a:spLocks noGrp="1"/>
          </p:cNvSpPr>
          <p:nvPr>
            <p:ph type="body" idx="1"/>
          </p:nvPr>
        </p:nvSpPr>
        <p:spPr>
          <a:xfrm>
            <a:off x="838200" y="1825625"/>
            <a:ext cx="4453558" cy="4351338"/>
          </a:xfrm>
        </p:spPr>
        <p:txBody>
          <a:bodyPr/>
          <a:lstStyle/>
          <a:p>
            <a:r>
              <a:rPr lang="en-US" sz="2100" dirty="0"/>
              <a:t>Here is a supply chain for peanut butter</a:t>
            </a:r>
          </a:p>
          <a:p>
            <a:r>
              <a:rPr lang="en-US" sz="2100" dirty="0"/>
              <a:t>How would a diagram of a marketing channel be similar? Different?</a:t>
            </a:r>
          </a:p>
        </p:txBody>
      </p:sp>
      <p:pic>
        <p:nvPicPr>
          <p:cNvPr id="17410" name="Picture 2" descr="Supply Chain of Peanut Butter. Illustration shows peanuts, a farm with a smokestack, a warehouse, a grocery store, and a jar of peanut bu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854" y="1658144"/>
            <a:ext cx="56578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2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Quick Review</a:t>
            </a:r>
          </a:p>
        </p:txBody>
      </p:sp>
      <p:sp>
        <p:nvSpPr>
          <p:cNvPr id="3" name="Content Placeholder 2"/>
          <p:cNvSpPr>
            <a:spLocks noGrp="1"/>
          </p:cNvSpPr>
          <p:nvPr>
            <p:ph type="body" idx="1"/>
          </p:nvPr>
        </p:nvSpPr>
        <p:spPr/>
        <p:txBody>
          <a:bodyPr/>
          <a:lstStyle/>
          <a:p>
            <a:r>
              <a:rPr lang="en-US" sz="2100" dirty="0"/>
              <a:t>What are channels of distribution? Why do organizations use them?</a:t>
            </a:r>
          </a:p>
          <a:p>
            <a:r>
              <a:rPr lang="en-US" sz="2100" dirty="0"/>
              <a:t>How do channels affect the marketing of products and services?</a:t>
            </a:r>
          </a:p>
          <a:p>
            <a:r>
              <a:rPr lang="en-US" sz="2100" dirty="0"/>
              <a:t>What are the types of retailers? How are they used as a channel of distribution?</a:t>
            </a:r>
          </a:p>
          <a:p>
            <a:r>
              <a:rPr lang="en-US" sz="2100" dirty="0"/>
              <a:t>How does integrated supply chain management support an effective distribution strategy?</a:t>
            </a:r>
          </a:p>
          <a:p>
            <a:endParaRPr lang="en-US" sz="2100" dirty="0"/>
          </a:p>
        </p:txBody>
      </p:sp>
    </p:spTree>
    <p:extLst>
      <p:ext uri="{BB962C8B-B14F-4D97-AF65-F5344CB8AC3E}">
        <p14:creationId xmlns:p14="http://schemas.microsoft.com/office/powerpoint/2010/main" val="79027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0272-923A-F947-9AD4-BA1FA855CE95}"/>
              </a:ext>
            </a:extLst>
          </p:cNvPr>
          <p:cNvSpPr>
            <a:spLocks noGrp="1"/>
          </p:cNvSpPr>
          <p:nvPr>
            <p:ph type="title"/>
          </p:nvPr>
        </p:nvSpPr>
        <p:spPr>
          <a:xfrm>
            <a:off x="838200" y="365129"/>
            <a:ext cx="10515600" cy="677645"/>
          </a:xfrm>
        </p:spPr>
        <p:txBody>
          <a:bodyPr/>
          <a:lstStyle/>
          <a:p>
            <a:r>
              <a:rPr lang="en-US" dirty="0"/>
              <a:t>Five Flows in the Marketing Channel for Monster Beverages </a:t>
            </a:r>
          </a:p>
        </p:txBody>
      </p:sp>
      <p:pic>
        <p:nvPicPr>
          <p:cNvPr id="7" name="Picture 6" descr="Chart Titled “Five Flows in the Marketing Channel for Monster Beverages.: The chart consists of five flow-charts titled: Product Flow, Negotiation Flow, Ownership Flow, Information Flow, and Promotion Flow. Product Flow consists of: Manufacturer flows to transportation company flows to public warehouse flows to transportation company flows to bottlers and distributors flows to supermarkets flows to consumers. Negotiation flow consists of: Manufacturer flows to bottlers and distributors flows to supermarkets flows to consumers, and consumers flow to supermarkets. Ownership flow consists of: Manufacturer flows to bottlers and distributors flows to supermarkets flows to consumers, and consumers flow to supermarkets. Information flow consists of: Manufacturers flow to transportation company, to bottlers and distributors, to supermarkets, and to consumers. Transportation company flows back to manufacturer and to public warehouse. Public warehouses flows to first transportation company and second transportation company. Second transportation company flows to public warehouse and to bottlers and distributors. Bottlers and distributors flow to transportation company and to supermarkets. Supermarkets flow to bottlers and distributors and to consumers. Consumers flow to supermarkets. Promotion flow consists of: Manufacturer flows to advertising agency, to bottlers and distributors, to supermarkets, and to consumers. Advertising agency flows to bottlers and distributors, to supermarkets, and to consumers. Bottlers and distributors flow to supermarkets and to consumers. Supermarkets flow to consumers. Consumers flow to supermarkets.">
            <a:extLst>
              <a:ext uri="{FF2B5EF4-FFF2-40B4-BE49-F238E27FC236}">
                <a16:creationId xmlns:a16="http://schemas.microsoft.com/office/drawing/2014/main" id="{333C3415-951D-B645-A632-3D7E5A360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82" y="1202678"/>
            <a:ext cx="8594235" cy="5655322"/>
          </a:xfrm>
          <a:prstGeom prst="rect">
            <a:avLst/>
          </a:prstGeom>
        </p:spPr>
      </p:pic>
    </p:spTree>
    <p:extLst>
      <p:ext uri="{BB962C8B-B14F-4D97-AF65-F5344CB8AC3E}">
        <p14:creationId xmlns:p14="http://schemas.microsoft.com/office/powerpoint/2010/main" val="417701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Channel Partners</a:t>
            </a:r>
          </a:p>
        </p:txBody>
      </p:sp>
      <p:sp>
        <p:nvSpPr>
          <p:cNvPr id="3" name="Content Placeholder 2"/>
          <p:cNvSpPr>
            <a:spLocks noGrp="1"/>
          </p:cNvSpPr>
          <p:nvPr>
            <p:ph type="body" idx="1"/>
          </p:nvPr>
        </p:nvSpPr>
        <p:spPr>
          <a:xfrm>
            <a:off x="838200" y="1825625"/>
            <a:ext cx="5078506" cy="4351338"/>
          </a:xfrm>
        </p:spPr>
        <p:txBody>
          <a:bodyPr/>
          <a:lstStyle/>
          <a:p>
            <a:r>
              <a:rPr lang="en-US" sz="2100" dirty="0"/>
              <a:t>The producer of the product: a craftsman, manufacturer, farmer, or other producer</a:t>
            </a:r>
          </a:p>
          <a:p>
            <a:r>
              <a:rPr lang="en-US" sz="2100" dirty="0"/>
              <a:t>The user of the product: an individual, household, business buyer, institution, or government</a:t>
            </a:r>
          </a:p>
          <a:p>
            <a:r>
              <a:rPr lang="en-US" sz="2100" dirty="0"/>
              <a:t>Middlemen at the wholesale and/or retail level</a:t>
            </a:r>
          </a:p>
          <a:p>
            <a:endParaRPr lang="en-US" sz="2100" dirty="0"/>
          </a:p>
        </p:txBody>
      </p:sp>
      <p:pic>
        <p:nvPicPr>
          <p:cNvPr id="25602" name="Picture 2" descr="A shopping cart full of groc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4" y="0"/>
            <a:ext cx="4567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Channel Functions</a:t>
            </a:r>
          </a:p>
        </p:txBody>
      </p:sp>
      <p:sp>
        <p:nvSpPr>
          <p:cNvPr id="3" name="Content Placeholder 2"/>
          <p:cNvSpPr>
            <a:spLocks noGrp="1"/>
          </p:cNvSpPr>
          <p:nvPr>
            <p:ph type="body" idx="1"/>
          </p:nvPr>
        </p:nvSpPr>
        <p:spPr/>
        <p:txBody>
          <a:bodyPr/>
          <a:lstStyle/>
          <a:p>
            <a:r>
              <a:rPr lang="en-US" sz="2100" b="1" dirty="0"/>
              <a:t>Transactional functions: </a:t>
            </a:r>
            <a:r>
              <a:rPr lang="en-US" sz="2100" dirty="0"/>
              <a:t>buying, selling, and risk assumption</a:t>
            </a:r>
          </a:p>
          <a:p>
            <a:r>
              <a:rPr lang="en-US" sz="2100" b="1" dirty="0"/>
              <a:t>Logistical functions: </a:t>
            </a:r>
            <a:r>
              <a:rPr lang="en-US" sz="2100" dirty="0"/>
              <a:t>assembly, storage, sorting, and transportation</a:t>
            </a:r>
          </a:p>
          <a:p>
            <a:r>
              <a:rPr lang="en-US" sz="2100" b="1" dirty="0"/>
              <a:t>Facilitating functions: </a:t>
            </a:r>
            <a:r>
              <a:rPr lang="en-US" sz="2100" dirty="0"/>
              <a:t>post-purchase service and maintenance, financing, information dissemination, and channel coordination or leadership</a:t>
            </a:r>
          </a:p>
          <a:p>
            <a:endParaRPr lang="en-US" sz="2100" dirty="0"/>
          </a:p>
        </p:txBody>
      </p:sp>
    </p:spTree>
    <p:extLst>
      <p:ext uri="{BB962C8B-B14F-4D97-AF65-F5344CB8AC3E}">
        <p14:creationId xmlns:p14="http://schemas.microsoft.com/office/powerpoint/2010/main" val="54966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Channel Structures</a:t>
            </a:r>
          </a:p>
        </p:txBody>
      </p:sp>
      <p:sp>
        <p:nvSpPr>
          <p:cNvPr id="3" name="Text Placeholder 2"/>
          <p:cNvSpPr>
            <a:spLocks noGrp="1"/>
          </p:cNvSpPr>
          <p:nvPr>
            <p:ph type="body" idx="1"/>
          </p:nvPr>
        </p:nvSpPr>
        <p:spPr/>
        <p:txBody>
          <a:bodyPr/>
          <a:lstStyle/>
          <a:p>
            <a:pPr marL="28575" indent="0">
              <a:buNone/>
            </a:pPr>
            <a:r>
              <a:rPr lang="en-US" sz="2100" dirty="0"/>
              <a:t>While channels can be very complex, there is a set of channel structures that can be identified in most transactions: </a:t>
            </a:r>
          </a:p>
          <a:p>
            <a:r>
              <a:rPr lang="en-US" sz="2100" dirty="0"/>
              <a:t>Direct channel</a:t>
            </a:r>
          </a:p>
          <a:p>
            <a:r>
              <a:rPr lang="en-US" sz="2100" dirty="0"/>
              <a:t>Retail channel</a:t>
            </a:r>
          </a:p>
          <a:p>
            <a:r>
              <a:rPr lang="en-US" sz="2100" dirty="0"/>
              <a:t>Wholesale channel</a:t>
            </a:r>
          </a:p>
          <a:p>
            <a:r>
              <a:rPr lang="en-US" sz="2100" dirty="0"/>
              <a:t>Agent channel</a:t>
            </a:r>
          </a:p>
        </p:txBody>
      </p:sp>
    </p:spTree>
    <p:extLst>
      <p:ext uri="{BB962C8B-B14F-4D97-AF65-F5344CB8AC3E}">
        <p14:creationId xmlns:p14="http://schemas.microsoft.com/office/powerpoint/2010/main" val="43032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1052854"/>
          </a:xfrm>
        </p:spPr>
        <p:txBody>
          <a:bodyPr/>
          <a:lstStyle/>
          <a:p>
            <a:r>
              <a:rPr lang="en-US" dirty="0"/>
              <a:t>Marketing Channels for Consumer Products</a:t>
            </a:r>
          </a:p>
        </p:txBody>
      </p:sp>
      <p:pic>
        <p:nvPicPr>
          <p:cNvPr id="4" name="Picture 3" descr="Chart Titled: Marketing Channels for Consumer Products. Four channels are depicted: Direct Channel, Retail Channel, Wholesale Channel, and Agent Channel. In the Direct Channel, the Producer flows to the Consumers. In the Retail Channel, the Producer flows to the Retailer, which flows to the Consumers. In the Wholesale Channel, the Producer flows to the Wholesale Distributor, which flows to the Retailer, which flows to the Consumers. In the Agent Channel, the Producer flows to the Agent/Broker, which flows to the Wholesale Distributor, which flows to the Retailer, which flows to the Consumers.">
            <a:extLst>
              <a:ext uri="{FF2B5EF4-FFF2-40B4-BE49-F238E27FC236}">
                <a16:creationId xmlns:a16="http://schemas.microsoft.com/office/drawing/2014/main" id="{306A3AFF-EC14-3349-B701-623D22012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985" y="1417984"/>
            <a:ext cx="7606030" cy="4991118"/>
          </a:xfrm>
          <a:prstGeom prst="rect">
            <a:avLst/>
          </a:prstGeom>
        </p:spPr>
      </p:pic>
    </p:spTree>
    <p:extLst>
      <p:ext uri="{BB962C8B-B14F-4D97-AF65-F5344CB8AC3E}">
        <p14:creationId xmlns:p14="http://schemas.microsoft.com/office/powerpoint/2010/main" val="149036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Supply Chain vs. Marketing Channel</a:t>
            </a:r>
          </a:p>
        </p:txBody>
      </p:sp>
      <p:sp>
        <p:nvSpPr>
          <p:cNvPr id="3" name="Text Placeholder 2"/>
          <p:cNvSpPr>
            <a:spLocks noGrp="1"/>
          </p:cNvSpPr>
          <p:nvPr>
            <p:ph type="body" idx="1"/>
          </p:nvPr>
        </p:nvSpPr>
        <p:spPr/>
        <p:txBody>
          <a:bodyPr/>
          <a:lstStyle/>
          <a:p>
            <a:pPr marL="28575" indent="0">
              <a:buNone/>
            </a:pPr>
            <a:r>
              <a:rPr lang="en-US" sz="2100" dirty="0"/>
              <a:t>The supply chain and marketing channels can be differentiated in the following ways:</a:t>
            </a:r>
          </a:p>
          <a:p>
            <a:r>
              <a:rPr lang="en-US" sz="2100" dirty="0"/>
              <a:t>The supply chain is broader than marketing channels. </a:t>
            </a:r>
          </a:p>
          <a:p>
            <a:r>
              <a:rPr lang="en-US" sz="2100" dirty="0"/>
              <a:t>Marketing channels are purely customer facing. </a:t>
            </a:r>
          </a:p>
          <a:p>
            <a:r>
              <a:rPr lang="en-US" sz="2100" dirty="0"/>
              <a:t>Marketing channels are part of the marketing mix.</a:t>
            </a:r>
          </a:p>
          <a:p>
            <a:endParaRPr lang="en-US" sz="2100" dirty="0"/>
          </a:p>
        </p:txBody>
      </p:sp>
    </p:spTree>
    <p:extLst>
      <p:ext uri="{BB962C8B-B14F-4D97-AF65-F5344CB8AC3E}">
        <p14:creationId xmlns:p14="http://schemas.microsoft.com/office/powerpoint/2010/main" val="217718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Channel Management: Analyze the Consumer</a:t>
            </a:r>
          </a:p>
        </p:txBody>
      </p:sp>
      <p:sp>
        <p:nvSpPr>
          <p:cNvPr id="3" name="Content Placeholder 2"/>
          <p:cNvSpPr>
            <a:spLocks noGrp="1"/>
          </p:cNvSpPr>
          <p:nvPr>
            <p:ph type="body" idx="1"/>
          </p:nvPr>
        </p:nvSpPr>
        <p:spPr/>
        <p:txBody>
          <a:bodyPr/>
          <a:lstStyle/>
          <a:p>
            <a:r>
              <a:rPr lang="en-US" sz="2100" dirty="0"/>
              <a:t>First, to whom shall we sell this merchandise immediately? Second, who are our ultimate users and buyers? </a:t>
            </a:r>
          </a:p>
          <a:p>
            <a:r>
              <a:rPr lang="en-US" sz="2100" dirty="0"/>
              <a:t>In both cases, certain basic questions apply: There is a need to know what the customer needs, where they buy, when they buy, why they buy from certain outlets, and how they buy</a:t>
            </a:r>
          </a:p>
          <a:p>
            <a:r>
              <a:rPr lang="en-US" sz="2100" dirty="0"/>
              <a:t>Manufacturers must also discover buying specifications for resellers</a:t>
            </a:r>
          </a:p>
        </p:txBody>
      </p:sp>
    </p:spTree>
    <p:extLst>
      <p:ext uri="{BB962C8B-B14F-4D97-AF65-F5344CB8AC3E}">
        <p14:creationId xmlns:p14="http://schemas.microsoft.com/office/powerpoint/2010/main" val="994452548"/>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3023</TotalTime>
  <Words>1196</Words>
  <Application>Microsoft Macintosh PowerPoint</Application>
  <PresentationFormat>Widescreen</PresentationFormat>
  <Paragraphs>124</Paragraphs>
  <Slides>23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GillSans Light</vt:lpstr>
      <vt:lpstr>Tahoma</vt:lpstr>
      <vt:lpstr>marketing</vt:lpstr>
      <vt:lpstr>Principles of Marketing</vt:lpstr>
      <vt:lpstr>Distribution Channels</vt:lpstr>
      <vt:lpstr>Five Flows in the Marketing Channel for Monster Beverages </vt:lpstr>
      <vt:lpstr>Channel Partners</vt:lpstr>
      <vt:lpstr>Channel Functions</vt:lpstr>
      <vt:lpstr>Channel Structures</vt:lpstr>
      <vt:lpstr>Marketing Channels for Consumer Products</vt:lpstr>
      <vt:lpstr>Supply Chain vs. Marketing Channel</vt:lpstr>
      <vt:lpstr>Channel Management: Analyze the Consumer</vt:lpstr>
      <vt:lpstr>Channel Objectives</vt:lpstr>
      <vt:lpstr>Specify Distribution Tasks</vt:lpstr>
      <vt:lpstr>Evaluate and Select Channel Alternatives</vt:lpstr>
      <vt:lpstr>Evaluate Channel Member Performance</vt:lpstr>
      <vt:lpstr>Approaches to Support Third Party Sales Success</vt:lpstr>
      <vt:lpstr>Common Service Outputs</vt:lpstr>
      <vt:lpstr>Retail</vt:lpstr>
      <vt:lpstr>Types of Retail</vt:lpstr>
      <vt:lpstr>Online Sales are Growing, but Still Under 10%</vt:lpstr>
      <vt:lpstr>Retailers create a shopping experience through presentation and personnel</vt:lpstr>
      <vt:lpstr>Supply Chain Management</vt:lpstr>
      <vt:lpstr>Integrated Supply Chain Management</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151</cp:revision>
  <dcterms:created xsi:type="dcterms:W3CDTF">2017-01-24T14:54:50Z</dcterms:created>
  <dcterms:modified xsi:type="dcterms:W3CDTF">2020-07-21T22:53:51Z</dcterms:modified>
</cp:coreProperties>
</file>