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56" r:id="rId2"/>
    <p:sldId id="294" r:id="rId3"/>
    <p:sldId id="301" r:id="rId4"/>
    <p:sldId id="330" r:id="rId5"/>
    <p:sldId id="321" r:id="rId6"/>
    <p:sldId id="296" r:id="rId7"/>
    <p:sldId id="331" r:id="rId8"/>
    <p:sldId id="290" r:id="rId9"/>
    <p:sldId id="305" r:id="rId10"/>
    <p:sldId id="304" r:id="rId11"/>
    <p:sldId id="332" r:id="rId12"/>
    <p:sldId id="322" r:id="rId13"/>
    <p:sldId id="323" r:id="rId14"/>
    <p:sldId id="291" r:id="rId15"/>
    <p:sldId id="292" r:id="rId16"/>
    <p:sldId id="293" r:id="rId17"/>
    <p:sldId id="333" r:id="rId18"/>
    <p:sldId id="307" r:id="rId19"/>
    <p:sldId id="309" r:id="rId20"/>
    <p:sldId id="308" r:id="rId21"/>
    <p:sldId id="310" r:id="rId22"/>
    <p:sldId id="311" r:id="rId23"/>
    <p:sldId id="312" r:id="rId24"/>
    <p:sldId id="334" r:id="rId25"/>
    <p:sldId id="324" r:id="rId26"/>
    <p:sldId id="325" r:id="rId27"/>
    <p:sldId id="328" r:id="rId28"/>
    <p:sldId id="329" r:id="rId29"/>
    <p:sldId id="300" r:id="rId30"/>
    <p:sldId id="316" r:id="rId31"/>
    <p:sldId id="317" r:id="rId32"/>
    <p:sldId id="318" r:id="rId33"/>
    <p:sldId id="319" r:id="rId34"/>
    <p:sldId id="273"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iebman" initials="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37" autoAdjust="0"/>
    <p:restoredTop sz="86385" autoAdjust="0"/>
  </p:normalViewPr>
  <p:slideViewPr>
    <p:cSldViewPr snapToGrid="0">
      <p:cViewPr varScale="1">
        <p:scale>
          <a:sx n="81" d="100"/>
          <a:sy n="81" d="100"/>
        </p:scale>
        <p:origin x="216" y="472"/>
      </p:cViewPr>
      <p:guideLst>
        <p:guide orient="horz" pos="2160"/>
        <p:guide pos="3840"/>
      </p:guideLst>
    </p:cSldViewPr>
  </p:slideViewPr>
  <p:outlineViewPr>
    <p:cViewPr>
      <p:scale>
        <a:sx n="33" d="100"/>
        <a:sy n="33" d="100"/>
      </p:scale>
      <p:origin x="0" y="-17844"/>
    </p:cViewPr>
  </p:outlin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EE334AF8-4DBC-4D52-BC39-DA880392D7D5}" type="datetimeFigureOut">
              <a:rPr lang="en-US" smtClean="0"/>
              <a:pPr/>
              <a:t>7/21/20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B1E6DF9A-4138-4CE9-A2AE-AB9413786FF0}" type="slidenum">
              <a:rPr lang="en-US" smtClean="0"/>
              <a:pPr/>
              <a:t>‹#›</a:t>
            </a:fld>
            <a:endParaRPr lang="en-US" dirty="0"/>
          </a:p>
        </p:txBody>
      </p:sp>
    </p:spTree>
    <p:extLst>
      <p:ext uri="{BB962C8B-B14F-4D97-AF65-F5344CB8AC3E}">
        <p14:creationId xmlns:p14="http://schemas.microsoft.com/office/powerpoint/2010/main" val="337607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urses.lumenlearning.com/wmopen-principlesofmarketin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about/cc0" TargetMode="External"/><Relationship Id="rId4" Type="http://schemas.openxmlformats.org/officeDocument/2006/relationships/hyperlink" Target="https://unsplash.com/photos/_3Q3tsJ01nc"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lickr.com/photos/danialvarezfotos/8056057415/"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File:Photo_of_Bon_Ami_Products.jpg#/media/File:Photo_of_Bon_Ami_Products.jp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gracemillerphotography/6101851438/"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wikipedia.org/wiki/Business_Model_Canvas#/media/File:Business_Model_Canvas.png"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lickr.com/photos/p-r-b/2501319678/"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creativecommons.org/licenses/by-nc/4.0/"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walmartcorporate/5684811762/"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lickr.com/photos/acerriteno/3850366833/"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Product_life-cycle_management_(marketin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Product_life-cycle_management_(marketin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GillSans Light" panose="020B0402020204020204" pitchFamily="34" charset="0"/>
                <a:ea typeface="+mn-ea"/>
                <a:cs typeface="+mn-cs"/>
              </a:rPr>
              <a:t>All text in these slides is taken from  </a:t>
            </a:r>
            <a:r>
              <a:rPr lang="en-US" dirty="0">
                <a:hlinkClick r:id="rId3"/>
              </a:rPr>
              <a:t>https://courses.lumenlearning.com/wmopen-principlesofmarketing/</a:t>
            </a:r>
            <a:r>
              <a:rPr lang="en-US" sz="1200" b="0" i="0" u="none" strike="noStrike" kern="1200" dirty="0">
                <a:solidFill>
                  <a:schemeClr val="tx1"/>
                </a:solidFill>
                <a:effectLst/>
                <a:latin typeface="GillSans Light" panose="020B0402020204020204" pitchFamily="34" charset="0"/>
                <a:ea typeface="+mn-ea"/>
                <a:cs typeface="+mn-cs"/>
              </a:rPr>
              <a:t>, where it is published under one or more open licenses.</a:t>
            </a:r>
            <a:endParaRPr lang="en-US" b="0" dirty="0">
              <a:effectLst/>
              <a:latin typeface="GillSans Light" panose="020B0402020204020204" pitchFamily="34" charset="0"/>
            </a:endParaRPr>
          </a:p>
          <a:p>
            <a:r>
              <a:rPr lang="en-US" sz="1200" b="0" i="0" u="none" strike="noStrike" kern="1200" dirty="0">
                <a:solidFill>
                  <a:schemeClr val="tx1"/>
                </a:solidFill>
                <a:effectLst/>
                <a:latin typeface="GillSans Light" panose="020B0402020204020204" pitchFamily="34" charset="0"/>
                <a:ea typeface="+mn-ea"/>
                <a:cs typeface="+mn-cs"/>
              </a:rPr>
              <a:t>All images in these slides are attributed in the notes of the slide on which they appear and licensed as indicated.</a:t>
            </a:r>
          </a:p>
          <a:p>
            <a:endParaRPr lang="en-US" sz="1200" b="0" i="0" u="none" strike="noStrike" kern="1200" dirty="0">
              <a:solidFill>
                <a:schemeClr val="tx1"/>
              </a:solidFill>
              <a:effectLst/>
              <a:latin typeface="GillSans Light" panose="020B0402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Cover Image: "Shopping freak." Provided by: </a:t>
            </a:r>
            <a:r>
              <a:rPr lang="en-US" sz="1200" b="0" i="0" kern="1200" dirty="0" err="1">
                <a:solidFill>
                  <a:schemeClr val="tx1"/>
                </a:solidFill>
                <a:effectLst/>
                <a:latin typeface="Tahoma" panose="020B0604030504040204" pitchFamily="34" charset="0"/>
                <a:ea typeface="+mn-ea"/>
                <a:cs typeface="+mn-cs"/>
              </a:rPr>
              <a:t>freestocks.org</a:t>
            </a:r>
            <a:r>
              <a:rPr lang="en-US" sz="1200" b="0" i="0" kern="1200" dirty="0">
                <a:solidFill>
                  <a:schemeClr val="tx1"/>
                </a:solidFill>
                <a:effectLst/>
                <a:latin typeface="Tahoma" panose="020B0604030504040204" pitchFamily="34" charset="0"/>
                <a:ea typeface="+mn-ea"/>
                <a:cs typeface="+mn-cs"/>
              </a:rPr>
              <a:t>. Located at: </a:t>
            </a:r>
            <a:r>
              <a:rPr lang="en-US" sz="1200" b="0" i="0" u="sng" kern="1200" dirty="0">
                <a:solidFill>
                  <a:schemeClr val="tx1"/>
                </a:solidFill>
                <a:effectLst/>
                <a:latin typeface="Tahoma" panose="020B0604030504040204" pitchFamily="34" charset="0"/>
                <a:ea typeface="+mn-ea"/>
                <a:cs typeface="+mn-cs"/>
                <a:hlinkClick r:id="rId4"/>
              </a:rPr>
              <a:t>https://unsplash.com/photos/_3Q3tsJ01nc</a:t>
            </a:r>
            <a:r>
              <a:rPr lang="en-US" sz="1200" b="0" i="0" kern="1200" dirty="0">
                <a:solidFill>
                  <a:schemeClr val="tx1"/>
                </a:solidFill>
                <a:effectLst/>
                <a:latin typeface="Tahoma" panose="020B0604030504040204" pitchFamily="34" charset="0"/>
                <a:ea typeface="+mn-ea"/>
                <a:cs typeface="+mn-cs"/>
              </a:rPr>
              <a:t>. Content Type: CC Licensed Content, Shared Previously. License: </a:t>
            </a:r>
            <a:r>
              <a:rPr lang="en-US" sz="1200" b="0" i="0" u="sng" kern="1200" dirty="0">
                <a:solidFill>
                  <a:schemeClr val="tx1"/>
                </a:solidFill>
                <a:effectLst/>
                <a:latin typeface="Tahoma" panose="020B0604030504040204" pitchFamily="34" charset="0"/>
                <a:ea typeface="+mn-ea"/>
                <a:cs typeface="+mn-cs"/>
                <a:hlinkClick r:id="rId5"/>
              </a:rPr>
              <a:t>CC0: No Rights Reserved</a:t>
            </a:r>
            <a:r>
              <a:rPr lang="en-US" sz="1200" b="0" i="0" kern="1200" dirty="0">
                <a:solidFill>
                  <a:schemeClr val="tx1"/>
                </a:solidFill>
                <a:effectLst/>
                <a:latin typeface="Tahoma" panose="020B0604030504040204" pitchFamily="34" charset="0"/>
                <a:ea typeface="+mn-ea"/>
                <a:cs typeface="+mn-cs"/>
              </a:rPr>
              <a:t>.</a:t>
            </a:r>
            <a:endParaRPr lang="en-US" b="0" dirty="0">
              <a:latin typeface="GillSans Light" panose="020B0402020204020204" pitchFamily="34" charset="0"/>
            </a:endParaRPr>
          </a:p>
        </p:txBody>
      </p:sp>
      <p:sp>
        <p:nvSpPr>
          <p:cNvPr id="4" name="Slide Number Placeholder 3"/>
          <p:cNvSpPr>
            <a:spLocks noGrp="1"/>
          </p:cNvSpPr>
          <p:nvPr>
            <p:ph type="sldNum" sz="quarter" idx="10"/>
          </p:nvPr>
        </p:nvSpPr>
        <p:spPr/>
        <p:txBody>
          <a:bodyPr/>
          <a:lstStyle/>
          <a:p>
            <a:fld id="{B1E6DF9A-4138-4CE9-A2AE-AB9413786FF0}" type="slidenum">
              <a:rPr lang="en-US" smtClean="0"/>
              <a:t>1</a:t>
            </a:fld>
            <a:endParaRPr lang="en-US" dirty="0"/>
          </a:p>
        </p:txBody>
      </p:sp>
    </p:spTree>
    <p:extLst>
      <p:ext uri="{BB962C8B-B14F-4D97-AF65-F5344CB8AC3E}">
        <p14:creationId xmlns:p14="http://schemas.microsoft.com/office/powerpoint/2010/main" val="195459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Reading: Challenges in the Product Life Cycle.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Lumen Learning.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kern="1200" dirty="0">
              <a:solidFill>
                <a:schemeClr val="tx1"/>
              </a:solidFill>
              <a:effectLst/>
              <a:latin typeface="Tahoma" panose="020B0604030504040204" pitchFamily="34" charset="0"/>
              <a:ea typeface="+mn-ea"/>
              <a:cs typeface="+mn-cs"/>
            </a:endParaRPr>
          </a:p>
          <a:p>
            <a:br>
              <a:rPr lang="en-US" sz="1200" b="0" i="0" kern="1200" dirty="0">
                <a:solidFill>
                  <a:schemeClr val="tx1"/>
                </a:solidFill>
                <a:effectLst/>
                <a:latin typeface="Tahoma" panose="020B0604030504040204" pitchFamily="34" charset="0"/>
                <a:ea typeface="+mn-ea"/>
                <a:cs typeface="+mn-cs"/>
              </a:rPr>
            </a:br>
            <a:r>
              <a:rPr lang="en-US" sz="1200" b="0" i="0" kern="1200" dirty="0">
                <a:solidFill>
                  <a:schemeClr val="tx1"/>
                </a:solidFill>
                <a:effectLst/>
                <a:latin typeface="Tahoma" panose="020B0604030504040204" pitchFamily="34" charset="0"/>
                <a:ea typeface="+mn-ea"/>
                <a:cs typeface="+mn-cs"/>
              </a:rPr>
              <a:t>The product life cycle is not forward looking. At any point on the graph, a marketer can see what has already occurred but not what is ahead. In planning a product strategy, it is important to understand the past sales performance of the product and the industry broadly, but the role of marketing is to shape future performance, and the product life cycle doesn’t offer many tools to inform that proactive work.</a:t>
            </a:r>
          </a:p>
          <a:p>
            <a:pPr fontAlgn="base"/>
            <a:r>
              <a:rPr lang="en-US" sz="1200" b="0" i="0" kern="1200" dirty="0">
                <a:solidFill>
                  <a:schemeClr val="tx1"/>
                </a:solidFill>
                <a:effectLst/>
                <a:latin typeface="Tahoma" panose="020B0604030504040204" pitchFamily="34" charset="0"/>
                <a:ea typeface="+mn-ea"/>
                <a:cs typeface="+mn-cs"/>
              </a:rPr>
              <a:t>The product life cycle can focus a marketer on a defined set of products and competitors in the current market—but miss broad trends or innovations in adjacent markets and products.</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14</a:t>
            </a:fld>
            <a:endParaRPr lang="en-US" dirty="0"/>
          </a:p>
        </p:txBody>
      </p:sp>
    </p:spTree>
    <p:extLst>
      <p:ext uri="{BB962C8B-B14F-4D97-AF65-F5344CB8AC3E}">
        <p14:creationId xmlns:p14="http://schemas.microsoft.com/office/powerpoint/2010/main" val="375476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15</a:t>
            </a:fld>
            <a:endParaRPr lang="en-US" dirty="0"/>
          </a:p>
        </p:txBody>
      </p:sp>
    </p:spTree>
    <p:extLst>
      <p:ext uri="{BB962C8B-B14F-4D97-AF65-F5344CB8AC3E}">
        <p14:creationId xmlns:p14="http://schemas.microsoft.com/office/powerpoint/2010/main" val="1367498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Reading: The Product Portfolio.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17</a:t>
            </a:fld>
            <a:endParaRPr lang="en-US" dirty="0"/>
          </a:p>
        </p:txBody>
      </p:sp>
    </p:spTree>
    <p:extLst>
      <p:ext uri="{BB962C8B-B14F-4D97-AF65-F5344CB8AC3E}">
        <p14:creationId xmlns:p14="http://schemas.microsoft.com/office/powerpoint/2010/main" val="911364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Reading: The Product Portfolio.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18</a:t>
            </a:fld>
            <a:endParaRPr lang="en-US" dirty="0"/>
          </a:p>
        </p:txBody>
      </p:sp>
    </p:spTree>
    <p:extLst>
      <p:ext uri="{BB962C8B-B14F-4D97-AF65-F5344CB8AC3E}">
        <p14:creationId xmlns:p14="http://schemas.microsoft.com/office/powerpoint/2010/main" val="558978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Tahoma" panose="020B0604030504040204" pitchFamily="34" charset="0"/>
                <a:ea typeface="+mn-ea"/>
                <a:cs typeface="+mn-cs"/>
              </a:rPr>
              <a:t>Gandini</a:t>
            </a:r>
            <a:r>
              <a:rPr lang="en-US" sz="1200" b="0" i="0" kern="1200" dirty="0">
                <a:solidFill>
                  <a:schemeClr val="tx1"/>
                </a:solidFill>
                <a:effectLst/>
                <a:latin typeface="Tahoma" panose="020B0604030504040204" pitchFamily="34" charset="0"/>
                <a:ea typeface="+mn-ea"/>
                <a:cs typeface="+mn-cs"/>
              </a:rPr>
              <a:t> Juggling.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Dani Alvarez.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https://www.flickr.com/photos/danialvarezfotos/8056057415/</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BY-NC-ND: Attribution-</a:t>
            </a:r>
            <a:r>
              <a:rPr lang="en-US" sz="1200" b="1" i="1" u="sng" kern="1200" dirty="0" err="1">
                <a:solidFill>
                  <a:schemeClr val="tx1"/>
                </a:solidFill>
                <a:effectLst/>
                <a:latin typeface="Tahoma" panose="020B0604030504040204" pitchFamily="34" charset="0"/>
                <a:ea typeface="+mn-ea"/>
                <a:cs typeface="+mn-cs"/>
                <a:hlinkClick r:id="rId4"/>
              </a:rPr>
              <a:t>NonCommercial</a:t>
            </a:r>
            <a:r>
              <a:rPr lang="en-US" sz="1200" b="1" i="1" u="sng" kern="1200" dirty="0">
                <a:solidFill>
                  <a:schemeClr val="tx1"/>
                </a:solidFill>
                <a:effectLst/>
                <a:latin typeface="Tahoma" panose="020B0604030504040204" pitchFamily="34" charset="0"/>
                <a:ea typeface="+mn-ea"/>
                <a:cs typeface="+mn-cs"/>
                <a:hlinkClick r:id="rId4"/>
              </a:rPr>
              <a:t>-</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19</a:t>
            </a:fld>
            <a:endParaRPr lang="en-US" dirty="0"/>
          </a:p>
        </p:txBody>
      </p:sp>
    </p:spTree>
    <p:extLst>
      <p:ext uri="{BB962C8B-B14F-4D97-AF65-F5344CB8AC3E}">
        <p14:creationId xmlns:p14="http://schemas.microsoft.com/office/powerpoint/2010/main" val="3098531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20</a:t>
            </a:fld>
            <a:endParaRPr lang="en-US" dirty="0"/>
          </a:p>
        </p:txBody>
      </p:sp>
    </p:spTree>
    <p:extLst>
      <p:ext uri="{BB962C8B-B14F-4D97-AF65-F5344CB8AC3E}">
        <p14:creationId xmlns:p14="http://schemas.microsoft.com/office/powerpoint/2010/main" val="1718110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Current Bon Ami Products on the Market.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Faultless Starch/Bon Ami Company.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https://en.wikipedia.org/wiki/File:Photo_of_Bon_Ami_Products.jpg#/media/File:Photo_of_Bon_Ami_Products.jpg</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0" i="1" kern="1200" dirty="0">
                <a:solidFill>
                  <a:schemeClr val="tx1"/>
                </a:solidFill>
                <a:effectLst/>
                <a:latin typeface="Tahoma" panose="020B0604030504040204" pitchFamily="34" charset="0"/>
                <a:ea typeface="+mn-ea"/>
                <a:cs typeface="+mn-cs"/>
              </a:rPr>
              <a:t>Other</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Qualifies as fair use under U.S. copyright law</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21</a:t>
            </a:fld>
            <a:endParaRPr lang="en-US" dirty="0"/>
          </a:p>
        </p:txBody>
      </p:sp>
    </p:spTree>
    <p:extLst>
      <p:ext uri="{BB962C8B-B14F-4D97-AF65-F5344CB8AC3E}">
        <p14:creationId xmlns:p14="http://schemas.microsoft.com/office/powerpoint/2010/main" val="1433422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23</a:t>
            </a:fld>
            <a:endParaRPr lang="en-US" dirty="0"/>
          </a:p>
        </p:txBody>
      </p:sp>
    </p:spTree>
    <p:extLst>
      <p:ext uri="{BB962C8B-B14F-4D97-AF65-F5344CB8AC3E}">
        <p14:creationId xmlns:p14="http://schemas.microsoft.com/office/powerpoint/2010/main" val="1364098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Reading: New Products in the Portfolio.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Lumen Learning.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kern="1200" dirty="0">
              <a:solidFill>
                <a:schemeClr val="tx1"/>
              </a:solidFill>
              <a:effectLst/>
              <a:latin typeface="Tahoma" panose="020B0604030504040204" pitchFamily="34" charset="0"/>
              <a:ea typeface="+mn-ea"/>
              <a:cs typeface="+mn-cs"/>
            </a:endParaRP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24</a:t>
            </a:fld>
            <a:endParaRPr lang="en-US" dirty="0"/>
          </a:p>
        </p:txBody>
      </p:sp>
    </p:spTree>
    <p:extLst>
      <p:ext uri="{BB962C8B-B14F-4D97-AF65-F5344CB8AC3E}">
        <p14:creationId xmlns:p14="http://schemas.microsoft.com/office/powerpoint/2010/main" val="2355082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Revision and Adaptation. </a:t>
            </a:r>
            <a:r>
              <a:rPr lang="en-US" sz="1200" b="1" i="0" u="none" strike="noStrike" kern="1200" cap="none" dirty="0">
                <a:solidFill>
                  <a:schemeClr val="dk1"/>
                </a:solidFill>
                <a:effectLst/>
                <a:latin typeface="Calibri"/>
                <a:ea typeface="Calibri"/>
                <a:cs typeface="Calibri"/>
                <a:sym typeface="Calibri"/>
              </a:rPr>
              <a:t>Provided by</a:t>
            </a:r>
            <a:r>
              <a:rPr lang="en-US" sz="1200" b="0" i="0" u="none" strike="noStrike" kern="1200" cap="none" dirty="0">
                <a:solidFill>
                  <a:schemeClr val="dk1"/>
                </a:solidFill>
                <a:effectLst/>
                <a:latin typeface="Calibri"/>
                <a:ea typeface="Calibri"/>
                <a:cs typeface="Calibri"/>
                <a:sym typeface="Calibri"/>
              </a:rPr>
              <a:t>: Lumen Learning.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3"/>
              </a:rPr>
              <a:t>CC BY: Attribution</a:t>
            </a:r>
            <a:endParaRPr lang="en-US" sz="1200" b="0" i="0" u="none" strike="noStrike" kern="1200" cap="none" dirty="0">
              <a:solidFill>
                <a:schemeClr val="dk1"/>
              </a:solidFill>
              <a:effectLst/>
              <a:latin typeface="Calibri"/>
              <a:ea typeface="Calibri"/>
              <a:cs typeface="Calibri"/>
              <a:sym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25</a:t>
            </a:fld>
            <a:endParaRPr lang="en-US" dirty="0"/>
          </a:p>
        </p:txBody>
      </p:sp>
    </p:spTree>
    <p:extLst>
      <p:ext uri="{BB962C8B-B14F-4D97-AF65-F5344CB8AC3E}">
        <p14:creationId xmlns:p14="http://schemas.microsoft.com/office/powerpoint/2010/main" val="254453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New Kicks. </a:t>
            </a:r>
            <a:r>
              <a:rPr lang="en-US" sz="1200" b="1" i="0" u="none" strike="noStrike" kern="1200" cap="none" dirty="0">
                <a:solidFill>
                  <a:schemeClr val="dk1"/>
                </a:solidFill>
                <a:effectLst/>
                <a:latin typeface="Calibri"/>
                <a:ea typeface="Calibri"/>
                <a:cs typeface="Calibri"/>
                <a:sym typeface="Calibri"/>
              </a:rPr>
              <a:t>Authored by</a:t>
            </a:r>
            <a:r>
              <a:rPr lang="en-US" sz="1200" b="0" i="0" u="none" strike="noStrike" kern="1200" cap="none" dirty="0">
                <a:solidFill>
                  <a:schemeClr val="dk1"/>
                </a:solidFill>
                <a:effectLst/>
                <a:latin typeface="Calibri"/>
                <a:ea typeface="Calibri"/>
                <a:cs typeface="Calibri"/>
                <a:sym typeface="Calibri"/>
              </a:rPr>
              <a:t>: Grace Miller. </a:t>
            </a:r>
            <a:r>
              <a:rPr lang="en-US" sz="1200" b="1" i="0" u="none" strike="noStrike" kern="1200" cap="none" dirty="0">
                <a:solidFill>
                  <a:schemeClr val="dk1"/>
                </a:solidFill>
                <a:effectLst/>
                <a:latin typeface="Calibri"/>
                <a:ea typeface="Calibri"/>
                <a:cs typeface="Calibri"/>
                <a:sym typeface="Calibri"/>
              </a:rPr>
              <a:t>Located at</a:t>
            </a:r>
            <a:r>
              <a:rPr lang="en-US" sz="1200" b="0" i="0" u="none" strike="noStrike" kern="1200" cap="none" dirty="0">
                <a:solidFill>
                  <a:schemeClr val="dk1"/>
                </a:solidFill>
                <a:effectLst/>
                <a:latin typeface="Calibri"/>
                <a:ea typeface="Calibri"/>
                <a:cs typeface="Calibri"/>
                <a:sym typeface="Calibri"/>
              </a:rPr>
              <a:t>: </a:t>
            </a:r>
            <a:r>
              <a:rPr lang="en-US" sz="1200" b="1" i="0" u="sng" strike="noStrike" kern="1200" cap="none" dirty="0">
                <a:solidFill>
                  <a:schemeClr val="dk1"/>
                </a:solidFill>
                <a:effectLst/>
                <a:latin typeface="Calibri"/>
                <a:ea typeface="Calibri"/>
                <a:cs typeface="Calibri"/>
                <a:sym typeface="Calibri"/>
                <a:hlinkClick r:id="rId3"/>
              </a:rPr>
              <a:t>https://www.flickr.com/photos/gracemillerphotography/6101851438/</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4"/>
              </a:rPr>
              <a:t>CC BY-NC-ND: Attribution-</a:t>
            </a:r>
            <a:r>
              <a:rPr lang="en-US" sz="1200" b="1" i="1" u="sng" strike="noStrike" kern="1200" cap="none" dirty="0" err="1">
                <a:solidFill>
                  <a:schemeClr val="dk1"/>
                </a:solidFill>
                <a:effectLst/>
                <a:latin typeface="Calibri"/>
                <a:ea typeface="Calibri"/>
                <a:cs typeface="Calibri"/>
                <a:sym typeface="Calibri"/>
                <a:hlinkClick r:id="rId4"/>
              </a:rPr>
              <a:t>NonCommercial</a:t>
            </a:r>
            <a:r>
              <a:rPr lang="en-US" sz="1200" b="1" i="1" u="sng" strike="noStrike" kern="1200" cap="none" dirty="0">
                <a:solidFill>
                  <a:schemeClr val="dk1"/>
                </a:solidFill>
                <a:effectLst/>
                <a:latin typeface="Calibri"/>
                <a:ea typeface="Calibri"/>
                <a:cs typeface="Calibri"/>
                <a:sym typeface="Calibri"/>
                <a:hlinkClick r:id="rId4"/>
              </a:rPr>
              <a:t>-</a:t>
            </a:r>
            <a:r>
              <a:rPr lang="en-US" sz="1200" b="1" i="1" u="sng" strike="noStrike" kern="1200" cap="none" dirty="0" err="1">
                <a:solidFill>
                  <a:schemeClr val="dk1"/>
                </a:solidFill>
                <a:effectLst/>
                <a:latin typeface="Calibri"/>
                <a:ea typeface="Calibri"/>
                <a:cs typeface="Calibri"/>
                <a:sym typeface="Calibri"/>
                <a:hlinkClick r:id="rId4"/>
              </a:rPr>
              <a:t>NoDerivatives</a:t>
            </a:r>
            <a:endParaRPr lang="en-US" sz="1200" b="0" i="0" u="none" strike="noStrike" kern="1200"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1394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Reading: Generating and Screening Ideas.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26</a:t>
            </a:fld>
            <a:endParaRPr lang="en-US" dirty="0"/>
          </a:p>
        </p:txBody>
      </p:sp>
    </p:spTree>
    <p:extLst>
      <p:ext uri="{BB962C8B-B14F-4D97-AF65-F5344CB8AC3E}">
        <p14:creationId xmlns:p14="http://schemas.microsoft.com/office/powerpoint/2010/main" val="3916035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Business Model Canvas.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Business Model Alchemist.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Wikimedia.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https://en.wikipedia.org/wiki/Business_Model_Canvas#/media/File:Business_Model_Canvas.png</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Attribution-ShareAlike</a:t>
            </a:r>
            <a:endParaRPr lang="en-US" sz="1200" b="0" i="0" kern="1200" dirty="0">
              <a:solidFill>
                <a:schemeClr val="tx1"/>
              </a:solidFill>
              <a:effectLst/>
              <a:latin typeface="Tahoma" panose="020B0604030504040204" pitchFamily="34" charset="0"/>
              <a:ea typeface="+mn-ea"/>
              <a:cs typeface="+mn-cs"/>
            </a:endParaRPr>
          </a:p>
        </p:txBody>
      </p:sp>
      <p:sp>
        <p:nvSpPr>
          <p:cNvPr id="4" name="Slide Number Placeholder 3"/>
          <p:cNvSpPr>
            <a:spLocks noGrp="1"/>
          </p:cNvSpPr>
          <p:nvPr>
            <p:ph type="sldNum" sz="quarter" idx="5"/>
          </p:nvPr>
        </p:nvSpPr>
        <p:spPr/>
        <p:txBody>
          <a:bodyPr/>
          <a:lstStyle/>
          <a:p>
            <a:fld id="{B1E6DF9A-4138-4CE9-A2AE-AB9413786FF0}" type="slidenum">
              <a:rPr lang="en-US" smtClean="0"/>
              <a:pPr/>
              <a:t>27</a:t>
            </a:fld>
            <a:endParaRPr lang="en-US" dirty="0"/>
          </a:p>
        </p:txBody>
      </p:sp>
    </p:spTree>
    <p:extLst>
      <p:ext uri="{BB962C8B-B14F-4D97-AF65-F5344CB8AC3E}">
        <p14:creationId xmlns:p14="http://schemas.microsoft.com/office/powerpoint/2010/main" val="2779604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Putting It Together: Product Marketing.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p:txBody>
      </p:sp>
      <p:sp>
        <p:nvSpPr>
          <p:cNvPr id="4" name="Slide Number Placeholder 3"/>
          <p:cNvSpPr>
            <a:spLocks noGrp="1"/>
          </p:cNvSpPr>
          <p:nvPr>
            <p:ph type="sldNum" sz="quarter" idx="5"/>
          </p:nvPr>
        </p:nvSpPr>
        <p:spPr/>
        <p:txBody>
          <a:bodyPr/>
          <a:lstStyle/>
          <a:p>
            <a:fld id="{B1E6DF9A-4138-4CE9-A2AE-AB9413786FF0}" type="slidenum">
              <a:rPr lang="en-US" smtClean="0"/>
              <a:pPr/>
              <a:t>28</a:t>
            </a:fld>
            <a:endParaRPr lang="en-US" dirty="0"/>
          </a:p>
        </p:txBody>
      </p:sp>
    </p:spTree>
    <p:extLst>
      <p:ext uri="{BB962C8B-B14F-4D97-AF65-F5344CB8AC3E}">
        <p14:creationId xmlns:p14="http://schemas.microsoft.com/office/powerpoint/2010/main" val="1874954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Tahoma" panose="020B0604030504040204" pitchFamily="34" charset="0"/>
                <a:ea typeface="+mn-ea"/>
                <a:cs typeface="+mn-cs"/>
              </a:rPr>
              <a:t>Diffusion of Innovation.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pPr fontAlgn="base"/>
            <a:r>
              <a:rPr lang="en-US" sz="1200" b="1" i="0" kern="1200" cap="all" dirty="0">
                <a:solidFill>
                  <a:schemeClr val="tx1"/>
                </a:solidFill>
                <a:effectLst/>
                <a:latin typeface="Tahoma" panose="020B0604030504040204" pitchFamily="34" charset="0"/>
                <a:ea typeface="+mn-ea"/>
                <a:cs typeface="+mn-cs"/>
              </a:rPr>
              <a:t>CC LICENSED CONTENT, SHARED PREVIOUSLY</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32</a:t>
            </a:fld>
            <a:endParaRPr lang="en-US" dirty="0"/>
          </a:p>
        </p:txBody>
      </p:sp>
    </p:spTree>
    <p:extLst>
      <p:ext uri="{BB962C8B-B14F-4D97-AF65-F5344CB8AC3E}">
        <p14:creationId xmlns:p14="http://schemas.microsoft.com/office/powerpoint/2010/main" val="694308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Fits Like a Glove.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Paul &amp; Hien Brown.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https://www.flickr.com/photos/p-r-b/2501319678/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 Attribution-</a:t>
            </a:r>
            <a:r>
              <a:rPr lang="en-US" sz="1200" b="1" i="1" u="sng" kern="1200" dirty="0" err="1">
                <a:solidFill>
                  <a:schemeClr val="tx1"/>
                </a:solidFill>
                <a:effectLst/>
                <a:latin typeface="Tahoma" panose="020B0604030504040204" pitchFamily="34" charset="0"/>
                <a:ea typeface="+mn-ea"/>
                <a:cs typeface="+mn-cs"/>
                <a:hlinkClick r:id="rId4"/>
              </a:rPr>
              <a:t>NonCommercial</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33</a:t>
            </a:fld>
            <a:endParaRPr lang="en-US" dirty="0"/>
          </a:p>
        </p:txBody>
      </p:sp>
    </p:spTree>
    <p:extLst>
      <p:ext uri="{BB962C8B-B14F-4D97-AF65-F5344CB8AC3E}">
        <p14:creationId xmlns:p14="http://schemas.microsoft.com/office/powerpoint/2010/main" val="2674854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t>34</a:t>
            </a:fld>
            <a:endParaRPr lang="en-US" dirty="0"/>
          </a:p>
        </p:txBody>
      </p:sp>
    </p:spTree>
    <p:extLst>
      <p:ext uri="{BB962C8B-B14F-4D97-AF65-F5344CB8AC3E}">
        <p14:creationId xmlns:p14="http://schemas.microsoft.com/office/powerpoint/2010/main" val="108101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Revision and adaptation.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4</a:t>
            </a:fld>
            <a:endParaRPr lang="en-US" dirty="0"/>
          </a:p>
        </p:txBody>
      </p:sp>
    </p:spTree>
    <p:extLst>
      <p:ext uri="{BB962C8B-B14F-4D97-AF65-F5344CB8AC3E}">
        <p14:creationId xmlns:p14="http://schemas.microsoft.com/office/powerpoint/2010/main" val="680842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Consumer convenience product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Walmart's Action Alley. </a:t>
            </a:r>
            <a:r>
              <a:rPr lang="en-US" sz="1200" b="1" i="0" u="none" strike="noStrike" kern="1200" cap="none" dirty="0">
                <a:solidFill>
                  <a:schemeClr val="dk1"/>
                </a:solidFill>
                <a:effectLst/>
                <a:latin typeface="Calibri"/>
                <a:ea typeface="Calibri"/>
                <a:cs typeface="Calibri"/>
                <a:sym typeface="Calibri"/>
              </a:rPr>
              <a:t>Provided by</a:t>
            </a:r>
            <a:r>
              <a:rPr lang="en-US" sz="1200" b="0" i="0" u="none" strike="noStrike" kern="1200" cap="none" dirty="0">
                <a:solidFill>
                  <a:schemeClr val="dk1"/>
                </a:solidFill>
                <a:effectLst/>
                <a:latin typeface="Calibri"/>
                <a:ea typeface="Calibri"/>
                <a:cs typeface="Calibri"/>
                <a:sym typeface="Calibri"/>
              </a:rPr>
              <a:t>: Walmart. </a:t>
            </a:r>
            <a:r>
              <a:rPr lang="en-US" sz="1200" b="1" i="0" u="none" strike="noStrike" kern="1200" cap="none" dirty="0">
                <a:solidFill>
                  <a:schemeClr val="dk1"/>
                </a:solidFill>
                <a:effectLst/>
                <a:latin typeface="Calibri"/>
                <a:ea typeface="Calibri"/>
                <a:cs typeface="Calibri"/>
                <a:sym typeface="Calibri"/>
              </a:rPr>
              <a:t>Located at</a:t>
            </a:r>
            <a:r>
              <a:rPr lang="en-US" sz="1200" b="0" i="0" u="none" strike="noStrike" kern="1200" cap="none" dirty="0">
                <a:solidFill>
                  <a:schemeClr val="dk1"/>
                </a:solidFill>
                <a:effectLst/>
                <a:latin typeface="Calibri"/>
                <a:ea typeface="Calibri"/>
                <a:cs typeface="Calibri"/>
                <a:sym typeface="Calibri"/>
              </a:rPr>
              <a:t>: </a:t>
            </a:r>
            <a:r>
              <a:rPr lang="en-US" sz="1200" b="1" i="0" u="sng" strike="noStrike" kern="1200" cap="none" dirty="0">
                <a:solidFill>
                  <a:schemeClr val="dk1"/>
                </a:solidFill>
                <a:effectLst/>
                <a:latin typeface="Calibri"/>
                <a:ea typeface="Calibri"/>
                <a:cs typeface="Calibri"/>
                <a:sym typeface="Calibri"/>
                <a:hlinkClick r:id="rId3"/>
              </a:rPr>
              <a:t>https://www.flickr.com/photos/walmartcorporate/5684811762/</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4"/>
              </a:rPr>
              <a:t>CC BY: Attribution</a:t>
            </a:r>
            <a:endParaRPr lang="en-US" sz="1200" b="0" i="0" u="none" strike="noStrike" kern="1200"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263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Revision and adaptation.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p:txBody>
      </p:sp>
      <p:sp>
        <p:nvSpPr>
          <p:cNvPr id="4" name="Slide Number Placeholder 3"/>
          <p:cNvSpPr>
            <a:spLocks noGrp="1"/>
          </p:cNvSpPr>
          <p:nvPr>
            <p:ph type="sldNum" sz="quarter" idx="5"/>
          </p:nvPr>
        </p:nvSpPr>
        <p:spPr/>
        <p:txBody>
          <a:bodyPr/>
          <a:lstStyle/>
          <a:p>
            <a:fld id="{B1E6DF9A-4138-4CE9-A2AE-AB9413786FF0}" type="slidenum">
              <a:rPr lang="en-US" smtClean="0"/>
              <a:pPr/>
              <a:t>7</a:t>
            </a:fld>
            <a:endParaRPr lang="en-US" dirty="0"/>
          </a:p>
        </p:txBody>
      </p:sp>
    </p:spTree>
    <p:extLst>
      <p:ext uri="{BB962C8B-B14F-4D97-AF65-F5344CB8AC3E}">
        <p14:creationId xmlns:p14="http://schemas.microsoft.com/office/powerpoint/2010/main" val="2420366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Zappos concept.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Alberto Cerriteu00f1o.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https://www.flickr.com/photos/acerriteno/3850366833/</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BY-NC-ND: Attribution-</a:t>
            </a:r>
            <a:r>
              <a:rPr lang="en-US" sz="1200" b="1" i="1" u="sng" kern="1200" dirty="0" err="1">
                <a:solidFill>
                  <a:schemeClr val="tx1"/>
                </a:solidFill>
                <a:effectLst/>
                <a:latin typeface="Tahoma" panose="020B0604030504040204" pitchFamily="34" charset="0"/>
                <a:ea typeface="+mn-ea"/>
                <a:cs typeface="+mn-cs"/>
                <a:hlinkClick r:id="rId4"/>
              </a:rPr>
              <a:t>NonCommercial</a:t>
            </a:r>
            <a:r>
              <a:rPr lang="en-US" sz="1200" b="1" i="1" u="sng" kern="1200" dirty="0">
                <a:solidFill>
                  <a:schemeClr val="tx1"/>
                </a:solidFill>
                <a:effectLst/>
                <a:latin typeface="Tahoma" panose="020B0604030504040204" pitchFamily="34" charset="0"/>
                <a:ea typeface="+mn-ea"/>
                <a:cs typeface="+mn-cs"/>
                <a:hlinkClick r:id="rId4"/>
              </a:rPr>
              <a:t>-</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8</a:t>
            </a:fld>
            <a:endParaRPr lang="en-US" dirty="0"/>
          </a:p>
        </p:txBody>
      </p:sp>
    </p:spTree>
    <p:extLst>
      <p:ext uri="{BB962C8B-B14F-4D97-AF65-F5344CB8AC3E}">
        <p14:creationId xmlns:p14="http://schemas.microsoft.com/office/powerpoint/2010/main" val="1461486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Revision and adaptation. </a:t>
            </a:r>
            <a:r>
              <a:rPr lang="en-US" sz="1200" b="1" i="0" u="none" strike="noStrike" kern="1200" cap="none" dirty="0">
                <a:solidFill>
                  <a:schemeClr val="dk1"/>
                </a:solidFill>
                <a:effectLst/>
                <a:latin typeface="Calibri"/>
                <a:ea typeface="Calibri"/>
                <a:cs typeface="Calibri"/>
                <a:sym typeface="Calibri"/>
              </a:rPr>
              <a:t>Provided by</a:t>
            </a:r>
            <a:r>
              <a:rPr lang="en-US" sz="1200" b="0" i="0" u="none" strike="noStrike" kern="1200" cap="none" dirty="0">
                <a:solidFill>
                  <a:schemeClr val="dk1"/>
                </a:solidFill>
                <a:effectLst/>
                <a:latin typeface="Calibri"/>
                <a:ea typeface="Calibri"/>
                <a:cs typeface="Calibri"/>
                <a:sym typeface="Calibri"/>
              </a:rPr>
              <a:t>: Lumen Learning.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3"/>
              </a:rPr>
              <a:t>CC BY: Attribution</a:t>
            </a:r>
            <a:endParaRPr lang="en-US" sz="1200" b="0" i="0" u="none" strike="noStrike" kern="1200"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4348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Product Life-cycle Management (Marketing). </a:t>
            </a:r>
            <a:r>
              <a:rPr lang="en-US" sz="1200" b="1" i="0" u="none" strike="noStrike" kern="1200" cap="none" dirty="0">
                <a:solidFill>
                  <a:schemeClr val="dk1"/>
                </a:solidFill>
                <a:effectLst/>
                <a:latin typeface="Calibri"/>
                <a:ea typeface="Calibri"/>
                <a:cs typeface="Calibri"/>
                <a:sym typeface="Calibri"/>
              </a:rPr>
              <a:t>Provided by</a:t>
            </a:r>
            <a:r>
              <a:rPr lang="en-US" sz="1200" b="0" i="0" u="none" strike="noStrike" kern="1200" cap="none" dirty="0">
                <a:solidFill>
                  <a:schemeClr val="dk1"/>
                </a:solidFill>
                <a:effectLst/>
                <a:latin typeface="Calibri"/>
                <a:ea typeface="Calibri"/>
                <a:cs typeface="Calibri"/>
                <a:sym typeface="Calibri"/>
              </a:rPr>
              <a:t>: Wikipedia. </a:t>
            </a:r>
            <a:r>
              <a:rPr lang="en-US" sz="1200" b="1" i="0" u="none" strike="noStrike" kern="1200" cap="none" dirty="0">
                <a:solidFill>
                  <a:schemeClr val="dk1"/>
                </a:solidFill>
                <a:effectLst/>
                <a:latin typeface="Calibri"/>
                <a:ea typeface="Calibri"/>
                <a:cs typeface="Calibri"/>
                <a:sym typeface="Calibri"/>
              </a:rPr>
              <a:t>Located at</a:t>
            </a:r>
            <a:r>
              <a:rPr lang="en-US" sz="1200" b="0" i="0" u="none" strike="noStrike" kern="1200" cap="none" dirty="0">
                <a:solidFill>
                  <a:schemeClr val="dk1"/>
                </a:solidFill>
                <a:effectLst/>
                <a:latin typeface="Calibri"/>
                <a:ea typeface="Calibri"/>
                <a:cs typeface="Calibri"/>
                <a:sym typeface="Calibri"/>
              </a:rPr>
              <a:t>: </a:t>
            </a:r>
            <a:r>
              <a:rPr lang="en-US" sz="1200" b="1" i="0" u="sng" strike="noStrike" kern="1200" cap="none" dirty="0">
                <a:solidFill>
                  <a:schemeClr val="dk1"/>
                </a:solidFill>
                <a:effectLst/>
                <a:latin typeface="Calibri"/>
                <a:ea typeface="Calibri"/>
                <a:cs typeface="Calibri"/>
                <a:sym typeface="Calibri"/>
                <a:hlinkClick r:id="rId3"/>
              </a:rPr>
              <a:t>https://en.wikipedia.org/wiki/Product_life-cycle_management_(marketing)</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4"/>
              </a:rPr>
              <a:t>CC BY-SA: Attribution-ShareAlike</a:t>
            </a:r>
            <a:endParaRPr lang="en-US" sz="1200" b="0" i="0" u="none" strike="noStrike" kern="1200" cap="none" dirty="0">
              <a:solidFill>
                <a:schemeClr val="dk1"/>
              </a:solidFill>
              <a:effectLst/>
              <a:latin typeface="Calibri"/>
              <a:ea typeface="Calibri"/>
              <a:cs typeface="Calibri"/>
              <a:sym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12</a:t>
            </a:fld>
            <a:endParaRPr lang="en-US" dirty="0"/>
          </a:p>
        </p:txBody>
      </p:sp>
    </p:spTree>
    <p:extLst>
      <p:ext uri="{BB962C8B-B14F-4D97-AF65-F5344CB8AC3E}">
        <p14:creationId xmlns:p14="http://schemas.microsoft.com/office/powerpoint/2010/main" val="3138386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Product Life-cycle Management (Marketing). </a:t>
            </a:r>
            <a:r>
              <a:rPr lang="en-US" sz="1200" b="1" i="0" u="none" strike="noStrike" kern="1200" cap="none" dirty="0">
                <a:solidFill>
                  <a:schemeClr val="dk1"/>
                </a:solidFill>
                <a:effectLst/>
                <a:latin typeface="Calibri"/>
                <a:ea typeface="Calibri"/>
                <a:cs typeface="Calibri"/>
                <a:sym typeface="Calibri"/>
              </a:rPr>
              <a:t>Provided by</a:t>
            </a:r>
            <a:r>
              <a:rPr lang="en-US" sz="1200" b="0" i="0" u="none" strike="noStrike" kern="1200" cap="none" dirty="0">
                <a:solidFill>
                  <a:schemeClr val="dk1"/>
                </a:solidFill>
                <a:effectLst/>
                <a:latin typeface="Calibri"/>
                <a:ea typeface="Calibri"/>
                <a:cs typeface="Calibri"/>
                <a:sym typeface="Calibri"/>
              </a:rPr>
              <a:t>: Wikipedia. </a:t>
            </a:r>
            <a:r>
              <a:rPr lang="en-US" sz="1200" b="1" i="0" u="none" strike="noStrike" kern="1200" cap="none" dirty="0">
                <a:solidFill>
                  <a:schemeClr val="dk1"/>
                </a:solidFill>
                <a:effectLst/>
                <a:latin typeface="Calibri"/>
                <a:ea typeface="Calibri"/>
                <a:cs typeface="Calibri"/>
                <a:sym typeface="Calibri"/>
              </a:rPr>
              <a:t>Located at</a:t>
            </a:r>
            <a:r>
              <a:rPr lang="en-US" sz="1200" b="0" i="0" u="none" strike="noStrike" kern="1200" cap="none" dirty="0">
                <a:solidFill>
                  <a:schemeClr val="dk1"/>
                </a:solidFill>
                <a:effectLst/>
                <a:latin typeface="Calibri"/>
                <a:ea typeface="Calibri"/>
                <a:cs typeface="Calibri"/>
                <a:sym typeface="Calibri"/>
              </a:rPr>
              <a:t>: </a:t>
            </a:r>
            <a:r>
              <a:rPr lang="en-US" sz="1200" b="1" i="0" u="sng" strike="noStrike" kern="1200" cap="none" dirty="0">
                <a:solidFill>
                  <a:schemeClr val="dk1"/>
                </a:solidFill>
                <a:effectLst/>
                <a:latin typeface="Calibri"/>
                <a:ea typeface="Calibri"/>
                <a:cs typeface="Calibri"/>
                <a:sym typeface="Calibri"/>
                <a:hlinkClick r:id="rId3"/>
              </a:rPr>
              <a:t>https://en.wikipedia.org/wiki/Product_life-cycle_management_(marketing)</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4"/>
              </a:rPr>
              <a:t>CC BY-SA: Attribution-ShareAlike</a:t>
            </a:r>
            <a:endParaRPr lang="en-US" sz="1200" b="0" i="0" u="none" strike="noStrike" kern="1200" cap="none" dirty="0">
              <a:solidFill>
                <a:schemeClr val="dk1"/>
              </a:solidFill>
              <a:effectLst/>
              <a:latin typeface="Calibri"/>
              <a:ea typeface="Calibri"/>
              <a:cs typeface="Calibri"/>
              <a:sym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13</a:t>
            </a:fld>
            <a:endParaRPr lang="en-US" dirty="0"/>
          </a:p>
        </p:txBody>
      </p:sp>
    </p:spTree>
    <p:extLst>
      <p:ext uri="{BB962C8B-B14F-4D97-AF65-F5344CB8AC3E}">
        <p14:creationId xmlns:p14="http://schemas.microsoft.com/office/powerpoint/2010/main" val="3471338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dpi="0" rotWithShape="1">
          <a:blip r:embed="rId2">
            <a:lum/>
          </a:blip>
          <a:srcRect/>
          <a:stretch>
            <a:fillRect t="-9000" b="-9000"/>
          </a:stretch>
        </a:blip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val="2516607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3999286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6" name="Google Shape;20;p4">
            <a:extLst>
              <a:ext uri="{FF2B5EF4-FFF2-40B4-BE49-F238E27FC236}">
                <a16:creationId xmlns:a16="http://schemas.microsoft.com/office/drawing/2014/main"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166523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4" name="Google Shape;20;p4">
            <a:extLst>
              <a:ext uri="{FF2B5EF4-FFF2-40B4-BE49-F238E27FC236}">
                <a16:creationId xmlns:a16="http://schemas.microsoft.com/office/drawing/2014/main"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22814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7" name="Google Shape;20;p4">
            <a:extLst>
              <a:ext uri="{FF2B5EF4-FFF2-40B4-BE49-F238E27FC236}">
                <a16:creationId xmlns:a16="http://schemas.microsoft.com/office/drawing/2014/main"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701630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8" name="Google Shape;20;p4">
            <a:extLst>
              <a:ext uri="{FF2B5EF4-FFF2-40B4-BE49-F238E27FC236}">
                <a16:creationId xmlns:a16="http://schemas.microsoft.com/office/drawing/2014/main"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812054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2475"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23" name="Google Shape;23;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4" name="Google Shape;24;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5" name="Google Shape;25;p5"/>
          <p:cNvSpPr txBox="1">
            <a:spLocks noGrp="1"/>
          </p:cNvSpPr>
          <p:nvPr>
            <p:ph type="sldNum" idx="12"/>
          </p:nvPr>
        </p:nvSpPr>
        <p:spPr>
          <a:xfrm>
            <a:off x="838200" y="6356354"/>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4122392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2475"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29" name="Google Shape;29;p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lstStyle>
            <a:lvl1pPr marL="257175" marR="0" lvl="0" indent="-128588" algn="l" rtl="0">
              <a:lnSpc>
                <a:spcPct val="90000"/>
              </a:lnSpc>
              <a:spcBef>
                <a:spcPts val="563"/>
              </a:spcBef>
              <a:spcAft>
                <a:spcPts val="0"/>
              </a:spcAft>
              <a:buClr>
                <a:schemeClr val="dk1"/>
              </a:buClr>
              <a:buSzPts val="2400"/>
              <a:buFont typeface="Arial"/>
              <a:buNone/>
              <a:defRPr sz="1350" b="1" i="0" u="none" strike="noStrike" cap="none">
                <a:solidFill>
                  <a:schemeClr val="dk1"/>
                </a:solidFill>
                <a:latin typeface="Century Gothic"/>
                <a:ea typeface="Century Gothic"/>
                <a:cs typeface="Century Gothic"/>
                <a:sym typeface="Century Gothic"/>
              </a:defRPr>
            </a:lvl1pPr>
            <a:lvl2pPr marL="514350" marR="0" lvl="1" indent="-128588" algn="l" rtl="0">
              <a:lnSpc>
                <a:spcPct val="90000"/>
              </a:lnSpc>
              <a:spcBef>
                <a:spcPts val="281"/>
              </a:spcBef>
              <a:spcAft>
                <a:spcPts val="0"/>
              </a:spcAft>
              <a:buClr>
                <a:schemeClr val="dk1"/>
              </a:buClr>
              <a:buSzPts val="2000"/>
              <a:buFont typeface="Arial"/>
              <a:buNone/>
              <a:defRPr sz="1125" b="1" i="0" u="none" strike="noStrike" cap="none">
                <a:solidFill>
                  <a:schemeClr val="dk1"/>
                </a:solidFill>
                <a:latin typeface="Century Gothic"/>
                <a:ea typeface="Century Gothic"/>
                <a:cs typeface="Century Gothic"/>
                <a:sym typeface="Century Gothic"/>
              </a:defRPr>
            </a:lvl2pPr>
            <a:lvl3pPr marL="771525" marR="0" lvl="2" indent="-128588" algn="l" rtl="0">
              <a:lnSpc>
                <a:spcPct val="90000"/>
              </a:lnSpc>
              <a:spcBef>
                <a:spcPts val="281"/>
              </a:spcBef>
              <a:spcAft>
                <a:spcPts val="0"/>
              </a:spcAft>
              <a:buClr>
                <a:schemeClr val="dk1"/>
              </a:buClr>
              <a:buSzPts val="1800"/>
              <a:buFont typeface="Arial"/>
              <a:buNone/>
              <a:defRPr sz="1013" b="1" i="0" u="none" strike="noStrike" cap="none">
                <a:solidFill>
                  <a:schemeClr val="dk1"/>
                </a:solidFill>
                <a:latin typeface="Century Gothic"/>
                <a:ea typeface="Century Gothic"/>
                <a:cs typeface="Century Gothic"/>
                <a:sym typeface="Century Gothic"/>
              </a:defRPr>
            </a:lvl3pPr>
            <a:lvl4pPr marL="1028700" marR="0" lvl="3"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4pPr>
            <a:lvl5pPr marL="1285875" marR="0" lvl="4"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5pPr>
            <a:lvl6pPr marL="1543050" marR="0" lvl="5"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6pPr>
            <a:lvl7pPr marL="1800225" marR="0" lvl="6"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7pPr>
            <a:lvl8pPr marL="2057400" marR="0" lvl="7"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8pPr>
            <a:lvl9pPr marL="2314575" marR="0" lvl="8"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30" name="Google Shape;30;p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31" name="Google Shape;31;p6"/>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lstStyle>
            <a:lvl1pPr marL="257175" marR="0" lvl="0" indent="-128588" algn="l" rtl="0">
              <a:lnSpc>
                <a:spcPct val="90000"/>
              </a:lnSpc>
              <a:spcBef>
                <a:spcPts val="563"/>
              </a:spcBef>
              <a:spcAft>
                <a:spcPts val="0"/>
              </a:spcAft>
              <a:buClr>
                <a:schemeClr val="dk1"/>
              </a:buClr>
              <a:buSzPts val="2400"/>
              <a:buFont typeface="Arial"/>
              <a:buNone/>
              <a:defRPr sz="1350" b="1" i="0" u="none" strike="noStrike" cap="none">
                <a:solidFill>
                  <a:schemeClr val="dk1"/>
                </a:solidFill>
                <a:latin typeface="Century Gothic"/>
                <a:ea typeface="Century Gothic"/>
                <a:cs typeface="Century Gothic"/>
                <a:sym typeface="Century Gothic"/>
              </a:defRPr>
            </a:lvl1pPr>
            <a:lvl2pPr marL="514350" marR="0" lvl="1" indent="-128588" algn="l" rtl="0">
              <a:lnSpc>
                <a:spcPct val="90000"/>
              </a:lnSpc>
              <a:spcBef>
                <a:spcPts val="281"/>
              </a:spcBef>
              <a:spcAft>
                <a:spcPts val="0"/>
              </a:spcAft>
              <a:buClr>
                <a:schemeClr val="dk1"/>
              </a:buClr>
              <a:buSzPts val="2000"/>
              <a:buFont typeface="Arial"/>
              <a:buNone/>
              <a:defRPr sz="1125" b="1" i="0" u="none" strike="noStrike" cap="none">
                <a:solidFill>
                  <a:schemeClr val="dk1"/>
                </a:solidFill>
                <a:latin typeface="Century Gothic"/>
                <a:ea typeface="Century Gothic"/>
                <a:cs typeface="Century Gothic"/>
                <a:sym typeface="Century Gothic"/>
              </a:defRPr>
            </a:lvl2pPr>
            <a:lvl3pPr marL="771525" marR="0" lvl="2" indent="-128588" algn="l" rtl="0">
              <a:lnSpc>
                <a:spcPct val="90000"/>
              </a:lnSpc>
              <a:spcBef>
                <a:spcPts val="281"/>
              </a:spcBef>
              <a:spcAft>
                <a:spcPts val="0"/>
              </a:spcAft>
              <a:buClr>
                <a:schemeClr val="dk1"/>
              </a:buClr>
              <a:buSzPts val="1800"/>
              <a:buFont typeface="Arial"/>
              <a:buNone/>
              <a:defRPr sz="1013" b="1" i="0" u="none" strike="noStrike" cap="none">
                <a:solidFill>
                  <a:schemeClr val="dk1"/>
                </a:solidFill>
                <a:latin typeface="Century Gothic"/>
                <a:ea typeface="Century Gothic"/>
                <a:cs typeface="Century Gothic"/>
                <a:sym typeface="Century Gothic"/>
              </a:defRPr>
            </a:lvl3pPr>
            <a:lvl4pPr marL="1028700" marR="0" lvl="3"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4pPr>
            <a:lvl5pPr marL="1285875" marR="0" lvl="4"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5pPr>
            <a:lvl6pPr marL="1543050" marR="0" lvl="5"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6pPr>
            <a:lvl7pPr marL="1800225" marR="0" lvl="6"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7pPr>
            <a:lvl8pPr marL="2057400" marR="0" lvl="7"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8pPr>
            <a:lvl9pPr marL="2314575" marR="0" lvl="8"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32" name="Google Shape;32;p6"/>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33" name="Google Shape;33;p6"/>
          <p:cNvSpPr txBox="1">
            <a:spLocks noGrp="1"/>
          </p:cNvSpPr>
          <p:nvPr>
            <p:ph type="sldNum" idx="12"/>
          </p:nvPr>
        </p:nvSpPr>
        <p:spPr>
          <a:xfrm>
            <a:off x="838200" y="6356354"/>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189560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884079351"/>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Product Marketing" title="Slide 1"/>
          <p:cNvSpPr>
            <a:spLocks noGrp="1"/>
          </p:cNvSpPr>
          <p:nvPr>
            <p:ph type="ctrTitle"/>
          </p:nvPr>
        </p:nvSpPr>
        <p:spPr/>
        <p:txBody>
          <a:bodyPr/>
          <a:lstStyle/>
          <a:p>
            <a:r>
              <a:rPr lang="en-US" sz="4100" dirty="0"/>
              <a:t>Principles of Marketing</a:t>
            </a:r>
          </a:p>
        </p:txBody>
      </p:sp>
      <p:sp>
        <p:nvSpPr>
          <p:cNvPr id="4" name="Content Placeholder 3" descr="Principles of Marketing" title="Slide 1"/>
          <p:cNvSpPr>
            <a:spLocks noGrp="1"/>
          </p:cNvSpPr>
          <p:nvPr>
            <p:ph type="subTitle" idx="1"/>
          </p:nvPr>
        </p:nvSpPr>
        <p:spPr/>
        <p:txBody>
          <a:bodyPr/>
          <a:lstStyle/>
          <a:p>
            <a:r>
              <a:rPr lang="en-US" sz="1800" dirty="0"/>
              <a:t>Module 10: Product Marketing</a:t>
            </a:r>
          </a:p>
        </p:txBody>
      </p:sp>
    </p:spTree>
    <p:extLst>
      <p:ext uri="{BB962C8B-B14F-4D97-AF65-F5344CB8AC3E}">
        <p14:creationId xmlns:p14="http://schemas.microsoft.com/office/powerpoint/2010/main" val="145753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Product Marketing Responsibilities: Outputs to the Market</a:t>
            </a:r>
          </a:p>
        </p:txBody>
      </p:sp>
      <p:sp>
        <p:nvSpPr>
          <p:cNvPr id="3" name="Content Placeholder 2"/>
          <p:cNvSpPr>
            <a:spLocks noGrp="1"/>
          </p:cNvSpPr>
          <p:nvPr>
            <p:ph type="body" idx="1"/>
          </p:nvPr>
        </p:nvSpPr>
        <p:spPr/>
        <p:txBody>
          <a:bodyPr/>
          <a:lstStyle/>
          <a:p>
            <a:r>
              <a:rPr lang="en-US" sz="2100" dirty="0"/>
              <a:t>Define key messages to the communicate product benefits to the target market</a:t>
            </a:r>
          </a:p>
          <a:p>
            <a:r>
              <a:rPr lang="en-US" sz="2100" dirty="0"/>
              <a:t>Create marketing materials about the product</a:t>
            </a:r>
          </a:p>
          <a:p>
            <a:r>
              <a:rPr lang="en-US" sz="2100" dirty="0"/>
              <a:t>Define the sales approach</a:t>
            </a:r>
          </a:p>
          <a:p>
            <a:r>
              <a:rPr lang="en-US" sz="2100" dirty="0"/>
              <a:t>Create lead generation plans</a:t>
            </a:r>
          </a:p>
          <a:p>
            <a:r>
              <a:rPr lang="en-US" sz="2100" dirty="0"/>
              <a:t>Develop sales materials such as Web site content, brochures, presentations, and product demonstrations</a:t>
            </a:r>
          </a:p>
          <a:p>
            <a:r>
              <a:rPr lang="en-US" sz="2100" dirty="0"/>
              <a:t>Provide training and support to distribution channel partners</a:t>
            </a:r>
          </a:p>
          <a:p>
            <a:endParaRPr lang="en-US" sz="2100" dirty="0"/>
          </a:p>
        </p:txBody>
      </p:sp>
    </p:spTree>
    <p:extLst>
      <p:ext uri="{BB962C8B-B14F-4D97-AF65-F5344CB8AC3E}">
        <p14:creationId xmlns:p14="http://schemas.microsoft.com/office/powerpoint/2010/main" val="3552432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Product Life Cycle</a:t>
            </a:r>
          </a:p>
        </p:txBody>
      </p:sp>
      <p:pic>
        <p:nvPicPr>
          <p:cNvPr id="4" name="Picture 3" descr="Product Life Cycle comparing Sales and Profits. Sales are at zero in the product development stage, gradually increase during introduction, greatly increase in the growth stage, grow and peak in the maturity stage, then greatly decrease in the decline stage. At the same time, profits dip below zero in the product development stage, grow and surpass zero in the introduction stage, grow gradually in the growth stage and peak as they go into the maturity stage. Profits reach zero in the decline stage.">
            <a:extLst>
              <a:ext uri="{FF2B5EF4-FFF2-40B4-BE49-F238E27FC236}">
                <a16:creationId xmlns:a16="http://schemas.microsoft.com/office/drawing/2014/main" id="{BD87094B-A2F8-9D42-B50F-3F444E681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650" y="1498600"/>
            <a:ext cx="8902700" cy="5359400"/>
          </a:xfrm>
          <a:prstGeom prst="rect">
            <a:avLst/>
          </a:prstGeom>
        </p:spPr>
      </p:pic>
    </p:spTree>
    <p:extLst>
      <p:ext uri="{BB962C8B-B14F-4D97-AF65-F5344CB8AC3E}">
        <p14:creationId xmlns:p14="http://schemas.microsoft.com/office/powerpoint/2010/main" val="374639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A279A-B6A6-7A4C-A320-6C9EB91419B2}"/>
              </a:ext>
            </a:extLst>
          </p:cNvPr>
          <p:cNvSpPr>
            <a:spLocks noGrp="1"/>
          </p:cNvSpPr>
          <p:nvPr>
            <p:ph type="title"/>
          </p:nvPr>
        </p:nvSpPr>
        <p:spPr/>
        <p:txBody>
          <a:bodyPr/>
          <a:lstStyle/>
          <a:p>
            <a:r>
              <a:rPr lang="en-US" sz="3300" dirty="0"/>
              <a:t>Stages of Product Lifecycle</a:t>
            </a:r>
          </a:p>
        </p:txBody>
      </p:sp>
      <p:sp>
        <p:nvSpPr>
          <p:cNvPr id="3" name="Text Placeholder 2">
            <a:extLst>
              <a:ext uri="{FF2B5EF4-FFF2-40B4-BE49-F238E27FC236}">
                <a16:creationId xmlns:a16="http://schemas.microsoft.com/office/drawing/2014/main" id="{D9C0CA87-62FA-B640-A580-5938FAD8FCA4}"/>
              </a:ext>
            </a:extLst>
          </p:cNvPr>
          <p:cNvSpPr>
            <a:spLocks noGrp="1"/>
          </p:cNvSpPr>
          <p:nvPr>
            <p:ph type="body" idx="1"/>
          </p:nvPr>
        </p:nvSpPr>
        <p:spPr/>
        <p:txBody>
          <a:bodyPr/>
          <a:lstStyle/>
          <a:p>
            <a:r>
              <a:rPr lang="en-US" sz="2100" dirty="0">
                <a:latin typeface="Century Gothic" panose="020B0502020202020204" pitchFamily="34" charset="0"/>
              </a:rPr>
              <a:t>0. Product Development Stage</a:t>
            </a:r>
          </a:p>
          <a:p>
            <a:pPr marL="857250" lvl="2" indent="-342900" fontAlgn="base">
              <a:lnSpc>
                <a:spcPct val="100000"/>
              </a:lnSpc>
              <a:spcBef>
                <a:spcPts val="0"/>
              </a:spcBef>
              <a:buClrTx/>
              <a:buSzTx/>
              <a:buFont typeface="+mj-lt"/>
              <a:buAutoNum type="arabicPeriod"/>
              <a:defRPr/>
            </a:pPr>
            <a:r>
              <a:rPr lang="en-US" sz="1875" dirty="0">
                <a:solidFill>
                  <a:srgbClr val="222222"/>
                </a:solidFill>
                <a:latin typeface="Century Gothic" panose="020B0502020202020204" pitchFamily="34" charset="0"/>
                <a:ea typeface="Tahoma" panose="020B0604030504040204" pitchFamily="34" charset="0"/>
                <a:cs typeface="Tahoma" panose="020B0604030504040204" pitchFamily="34" charset="0"/>
              </a:rPr>
              <a:t>new product ideas are generated and tested; investment is made</a:t>
            </a:r>
          </a:p>
          <a:p>
            <a:pPr marL="857250" lvl="2" indent="-342900" fontAlgn="base">
              <a:lnSpc>
                <a:spcPct val="100000"/>
              </a:lnSpc>
              <a:spcBef>
                <a:spcPts val="0"/>
              </a:spcBef>
              <a:buClrTx/>
              <a:buSzTx/>
              <a:buFont typeface="+mj-lt"/>
              <a:buAutoNum type="arabicPeriod"/>
              <a:defRPr/>
            </a:pPr>
            <a:r>
              <a:rPr lang="en-US" sz="1875" dirty="0">
                <a:solidFill>
                  <a:srgbClr val="222222"/>
                </a:solidFill>
                <a:latin typeface="Century Gothic" panose="020B0502020202020204" pitchFamily="34" charset="0"/>
                <a:ea typeface="Tahoma" panose="020B0604030504040204" pitchFamily="34" charset="0"/>
                <a:cs typeface="Tahoma" panose="020B0604030504040204" pitchFamily="34" charset="0"/>
              </a:rPr>
              <a:t>sales have not begun</a:t>
            </a:r>
          </a:p>
          <a:p>
            <a:pPr marL="642937" lvl="1" indent="-342900">
              <a:buFont typeface="+mj-lt"/>
              <a:buAutoNum type="arabicPeriod"/>
            </a:pPr>
            <a:endParaRPr lang="en-US" dirty="0"/>
          </a:p>
          <a:p>
            <a:r>
              <a:rPr lang="en-US" sz="2100" dirty="0"/>
              <a:t>1. Market Introduction Stage</a:t>
            </a:r>
          </a:p>
          <a:p>
            <a:pPr marL="885825" lvl="2" indent="-342900" fontAlgn="base">
              <a:buFont typeface="+mj-lt"/>
              <a:buAutoNum type="arabicPeriod"/>
            </a:pPr>
            <a:r>
              <a:rPr lang="en-US" sz="1650" dirty="0">
                <a:solidFill>
                  <a:srgbClr val="222222"/>
                </a:solidFill>
                <a:latin typeface="Century Gothic" panose="020B0502020202020204" pitchFamily="34" charset="0"/>
                <a:ea typeface="Tahoma" panose="020B0604030504040204" pitchFamily="34" charset="0"/>
                <a:cs typeface="Tahoma" panose="020B0604030504040204" pitchFamily="34" charset="0"/>
              </a:rPr>
              <a:t>costs are very high with slow sales volumes to start</a:t>
            </a:r>
          </a:p>
          <a:p>
            <a:pPr marL="885825" lvl="2" indent="-342900" fontAlgn="base">
              <a:buFont typeface="+mj-lt"/>
              <a:buAutoNum type="arabicPeriod"/>
            </a:pPr>
            <a:r>
              <a:rPr lang="en-US" sz="1650" dirty="0">
                <a:solidFill>
                  <a:srgbClr val="222222"/>
                </a:solidFill>
                <a:latin typeface="Century Gothic" panose="020B0502020202020204" pitchFamily="34" charset="0"/>
                <a:ea typeface="Tahoma" panose="020B0604030504040204" pitchFamily="34" charset="0"/>
                <a:cs typeface="Tahoma" panose="020B0604030504040204" pitchFamily="34" charset="0"/>
              </a:rPr>
              <a:t>little or no competition</a:t>
            </a:r>
          </a:p>
          <a:p>
            <a:pPr marL="885825" lvl="2" indent="-342900" fontAlgn="base">
              <a:buFont typeface="+mj-lt"/>
              <a:buAutoNum type="arabicPeriod"/>
            </a:pPr>
            <a:r>
              <a:rPr lang="en-US" sz="1650" dirty="0">
                <a:solidFill>
                  <a:srgbClr val="222222"/>
                </a:solidFill>
                <a:latin typeface="Century Gothic" panose="020B0502020202020204" pitchFamily="34" charset="0"/>
                <a:ea typeface="Tahoma" panose="020B0604030504040204" pitchFamily="34" charset="0"/>
                <a:cs typeface="Tahoma" panose="020B0604030504040204" pitchFamily="34" charset="0"/>
              </a:rPr>
              <a:t>demand has to be created and customers have to be prompted to try the product</a:t>
            </a:r>
          </a:p>
          <a:p>
            <a:pPr marL="885825" lvl="2" indent="-342900" fontAlgn="base">
              <a:buFont typeface="+mj-lt"/>
              <a:buAutoNum type="arabicPeriod"/>
            </a:pPr>
            <a:r>
              <a:rPr lang="en-US" sz="1650" dirty="0">
                <a:solidFill>
                  <a:srgbClr val="222222"/>
                </a:solidFill>
                <a:latin typeface="Century Gothic" panose="020B0502020202020204" pitchFamily="34" charset="0"/>
                <a:ea typeface="Tahoma" panose="020B0604030504040204" pitchFamily="34" charset="0"/>
                <a:cs typeface="Tahoma" panose="020B0604030504040204" pitchFamily="34" charset="0"/>
              </a:rPr>
              <a:t>makes little money at this stage</a:t>
            </a:r>
          </a:p>
          <a:p>
            <a:pPr marL="1014412" lvl="2" indent="-457200">
              <a:buFont typeface="+mj-lt"/>
              <a:buAutoNum type="arabicPeriod"/>
            </a:pPr>
            <a:endParaRPr lang="en-US" sz="1650" dirty="0"/>
          </a:p>
          <a:p>
            <a:r>
              <a:rPr lang="en-US" sz="2100" dirty="0"/>
              <a:t>2. Growth Stage</a:t>
            </a:r>
          </a:p>
          <a:p>
            <a:pPr marL="1000125" lvl="2" indent="-457200" fontAlgn="base">
              <a:buFont typeface="+mj-lt"/>
              <a:buAutoNum type="arabicPeriod"/>
            </a:pPr>
            <a:r>
              <a:rPr lang="en-US" sz="2100" dirty="0">
                <a:solidFill>
                  <a:srgbClr val="222222"/>
                </a:solidFill>
                <a:latin typeface="Century Gothic" panose="020B0502020202020204" pitchFamily="34" charset="0"/>
                <a:ea typeface="Tahoma" panose="020B0604030504040204" pitchFamily="34" charset="0"/>
                <a:cs typeface="Tahoma" panose="020B0604030504040204" pitchFamily="34" charset="0"/>
              </a:rPr>
              <a:t>costs reduced due to economies of scale as sales volume increases 2. profitability begins to rise</a:t>
            </a:r>
          </a:p>
          <a:p>
            <a:pPr marL="1000125" lvl="2" indent="-457200" fontAlgn="base">
              <a:buFont typeface="+mj-lt"/>
              <a:buAutoNum type="arabicPeriod"/>
            </a:pPr>
            <a:r>
              <a:rPr lang="en-US" sz="2100" dirty="0">
                <a:solidFill>
                  <a:srgbClr val="222222"/>
                </a:solidFill>
                <a:latin typeface="Century Gothic" panose="020B0502020202020204" pitchFamily="34" charset="0"/>
                <a:ea typeface="Tahoma" panose="020B0604030504040204" pitchFamily="34" charset="0"/>
                <a:cs typeface="Tahoma" panose="020B0604030504040204" pitchFamily="34" charset="0"/>
              </a:rPr>
              <a:t>public awareness increases</a:t>
            </a:r>
          </a:p>
          <a:p>
            <a:pPr marL="1000125" lvl="2" indent="-457200" fontAlgn="base">
              <a:buFont typeface="+mj-lt"/>
              <a:buAutoNum type="arabicPeriod"/>
            </a:pPr>
            <a:r>
              <a:rPr lang="en-US" sz="2100" dirty="0">
                <a:solidFill>
                  <a:srgbClr val="222222"/>
                </a:solidFill>
                <a:latin typeface="Century Gothic" panose="020B0502020202020204" pitchFamily="34" charset="0"/>
                <a:ea typeface="Tahoma" panose="020B0604030504040204" pitchFamily="34" charset="0"/>
                <a:cs typeface="Tahoma" panose="020B0604030504040204" pitchFamily="34" charset="0"/>
              </a:rPr>
              <a:t>competition begins to increase with a few new players in establishing market, increased competition leads to price decreases</a:t>
            </a:r>
            <a:endParaRPr lang="en-US" sz="2100" dirty="0">
              <a:latin typeface="Century Gothic" panose="020B0502020202020204" pitchFamily="34" charset="0"/>
            </a:endParaRPr>
          </a:p>
          <a:p>
            <a:endParaRPr lang="en-US" dirty="0"/>
          </a:p>
        </p:txBody>
      </p:sp>
    </p:spTree>
    <p:extLst>
      <p:ext uri="{BB962C8B-B14F-4D97-AF65-F5344CB8AC3E}">
        <p14:creationId xmlns:p14="http://schemas.microsoft.com/office/powerpoint/2010/main" val="2907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61D0-84A3-9448-8016-D4C3610BBB35}"/>
              </a:ext>
            </a:extLst>
          </p:cNvPr>
          <p:cNvSpPr>
            <a:spLocks noGrp="1"/>
          </p:cNvSpPr>
          <p:nvPr>
            <p:ph type="title"/>
          </p:nvPr>
        </p:nvSpPr>
        <p:spPr/>
        <p:txBody>
          <a:bodyPr/>
          <a:lstStyle/>
          <a:p>
            <a:r>
              <a:rPr lang="en-US" sz="2800" dirty="0"/>
              <a:t>Stages of Product Lifecycle (Continued)</a:t>
            </a:r>
            <a:endParaRPr lang="en-US" dirty="0"/>
          </a:p>
        </p:txBody>
      </p:sp>
      <p:sp>
        <p:nvSpPr>
          <p:cNvPr id="3" name="Text Placeholder 2">
            <a:extLst>
              <a:ext uri="{FF2B5EF4-FFF2-40B4-BE49-F238E27FC236}">
                <a16:creationId xmlns:a16="http://schemas.microsoft.com/office/drawing/2014/main" id="{BBCDDA4B-D761-9D48-8B8C-609219426C4A}"/>
              </a:ext>
            </a:extLst>
          </p:cNvPr>
          <p:cNvSpPr>
            <a:spLocks noGrp="1"/>
          </p:cNvSpPr>
          <p:nvPr>
            <p:ph type="body" idx="1"/>
          </p:nvPr>
        </p:nvSpPr>
        <p:spPr/>
        <p:txBody>
          <a:bodyPr/>
          <a:lstStyle/>
          <a:p>
            <a:r>
              <a:rPr lang="en-US" sz="2100" dirty="0"/>
              <a:t>3. Maturity Stage</a:t>
            </a:r>
          </a:p>
          <a:p>
            <a:pPr lvl="2" fontAlgn="base">
              <a:buFont typeface="+mj-lt"/>
              <a:buAutoNum type="arabicPeriod"/>
            </a:pPr>
            <a:r>
              <a:rPr lang="en-US" sz="2100" dirty="0">
                <a:solidFill>
                  <a:srgbClr val="222222"/>
                </a:solidFill>
                <a:latin typeface="Century Gothic" panose="020B0502020202020204" pitchFamily="34" charset="0"/>
                <a:ea typeface="Tahoma" panose="020B0604030504040204" pitchFamily="34" charset="0"/>
                <a:cs typeface="Tahoma" panose="020B0604030504040204" pitchFamily="34" charset="0"/>
              </a:rPr>
              <a:t>costs are lowered as a result of increasing production volumes and experience curve effects</a:t>
            </a:r>
          </a:p>
          <a:p>
            <a:pPr lvl="2" fontAlgn="base">
              <a:buFont typeface="+mj-lt"/>
              <a:buAutoNum type="arabicPeriod"/>
            </a:pPr>
            <a:r>
              <a:rPr lang="en-US" sz="2100" dirty="0">
                <a:solidFill>
                  <a:srgbClr val="222222"/>
                </a:solidFill>
                <a:latin typeface="Century Gothic" panose="020B0502020202020204" pitchFamily="34" charset="0"/>
                <a:ea typeface="Tahoma" panose="020B0604030504040204" pitchFamily="34" charset="0"/>
                <a:cs typeface="Tahoma" panose="020B0604030504040204" pitchFamily="34" charset="0"/>
              </a:rPr>
              <a:t>sales volume peaks and market saturation is reached</a:t>
            </a:r>
          </a:p>
          <a:p>
            <a:pPr lvl="2" fontAlgn="base">
              <a:buFont typeface="+mj-lt"/>
              <a:buAutoNum type="arabicPeriod"/>
            </a:pPr>
            <a:r>
              <a:rPr lang="en-US" sz="2100" dirty="0">
                <a:solidFill>
                  <a:srgbClr val="222222"/>
                </a:solidFill>
                <a:latin typeface="Century Gothic" panose="020B0502020202020204" pitchFamily="34" charset="0"/>
                <a:ea typeface="Tahoma" panose="020B0604030504040204" pitchFamily="34" charset="0"/>
                <a:cs typeface="Tahoma" panose="020B0604030504040204" pitchFamily="34" charset="0"/>
              </a:rPr>
              <a:t>new competitors enter the market, prices tend to drop</a:t>
            </a:r>
          </a:p>
          <a:p>
            <a:pPr lvl="2" fontAlgn="base">
              <a:buFont typeface="+mj-lt"/>
              <a:buAutoNum type="arabicPeriod"/>
            </a:pPr>
            <a:r>
              <a:rPr lang="en-US" sz="2100" dirty="0">
                <a:solidFill>
                  <a:srgbClr val="222222"/>
                </a:solidFill>
                <a:latin typeface="Century Gothic" panose="020B0502020202020204" pitchFamily="34" charset="0"/>
                <a:ea typeface="Tahoma" panose="020B0604030504040204" pitchFamily="34" charset="0"/>
                <a:cs typeface="Tahoma" panose="020B0604030504040204" pitchFamily="34" charset="0"/>
              </a:rPr>
              <a:t>brand and feature diversification needed to maintain market share</a:t>
            </a:r>
          </a:p>
          <a:p>
            <a:pPr lvl="2" fontAlgn="base">
              <a:buFont typeface="+mj-lt"/>
              <a:buAutoNum type="arabicPeriod"/>
            </a:pPr>
            <a:r>
              <a:rPr lang="en-US" sz="2100" dirty="0">
                <a:solidFill>
                  <a:srgbClr val="222222"/>
                </a:solidFill>
                <a:latin typeface="Century Gothic" panose="020B0502020202020204" pitchFamily="34" charset="0"/>
                <a:ea typeface="Tahoma" panose="020B0604030504040204" pitchFamily="34" charset="0"/>
                <a:cs typeface="Tahoma" panose="020B0604030504040204" pitchFamily="34" charset="0"/>
              </a:rPr>
              <a:t>profits decline</a:t>
            </a:r>
            <a:endParaRPr lang="en-US" sz="2100" dirty="0"/>
          </a:p>
          <a:p>
            <a:r>
              <a:rPr lang="en-US" sz="2100" dirty="0"/>
              <a:t>4. Decline Stage</a:t>
            </a:r>
          </a:p>
          <a:p>
            <a:pPr lvl="2" fontAlgn="base">
              <a:buFont typeface="+mj-lt"/>
              <a:buAutoNum type="arabicPeriod"/>
            </a:pPr>
            <a:r>
              <a:rPr lang="en-US" sz="2100" dirty="0">
                <a:solidFill>
                  <a:srgbClr val="222222"/>
                </a:solidFill>
                <a:latin typeface="Century Gothic" panose="020B0502020202020204" pitchFamily="34" charset="0"/>
                <a:ea typeface="Tahoma" panose="020B0604030504040204" pitchFamily="34" charset="0"/>
                <a:cs typeface="Tahoma" panose="020B0604030504040204" pitchFamily="34" charset="0"/>
              </a:rPr>
              <a:t>costs increase due to loss of economies of scale as sales volume declines,  prices and profitability diminish</a:t>
            </a:r>
          </a:p>
          <a:p>
            <a:pPr lvl="2" fontAlgn="base">
              <a:buFont typeface="+mj-lt"/>
              <a:buAutoNum type="arabicPeriod"/>
            </a:pPr>
            <a:r>
              <a:rPr lang="en-US" sz="2100" dirty="0">
                <a:solidFill>
                  <a:srgbClr val="222222"/>
                </a:solidFill>
                <a:latin typeface="Century Gothic" panose="020B0502020202020204" pitchFamily="34" charset="0"/>
                <a:ea typeface="Tahoma" panose="020B0604030504040204" pitchFamily="34" charset="0"/>
                <a:cs typeface="Tahoma" panose="020B0604030504040204" pitchFamily="34" charset="0"/>
              </a:rPr>
              <a:t>profit becomes more a challenge of production/distribution efficiency than increased sales</a:t>
            </a:r>
          </a:p>
          <a:p>
            <a:pPr lvl="1"/>
            <a:endParaRPr lang="en-US" sz="2100" dirty="0"/>
          </a:p>
          <a:p>
            <a:endParaRPr lang="en-US" dirty="0"/>
          </a:p>
        </p:txBody>
      </p:sp>
    </p:spTree>
    <p:extLst>
      <p:ext uri="{BB962C8B-B14F-4D97-AF65-F5344CB8AC3E}">
        <p14:creationId xmlns:p14="http://schemas.microsoft.com/office/powerpoint/2010/main" val="446168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Practice Question 1</a:t>
            </a:r>
          </a:p>
        </p:txBody>
      </p:sp>
      <p:sp>
        <p:nvSpPr>
          <p:cNvPr id="4" name="Content Placeholder 3"/>
          <p:cNvSpPr>
            <a:spLocks noGrp="1"/>
          </p:cNvSpPr>
          <p:nvPr>
            <p:ph type="body" idx="1"/>
          </p:nvPr>
        </p:nvSpPr>
        <p:spPr>
          <a:xfrm>
            <a:off x="838200" y="1825625"/>
            <a:ext cx="5118847" cy="4351338"/>
          </a:xfrm>
        </p:spPr>
        <p:txBody>
          <a:bodyPr/>
          <a:lstStyle/>
          <a:p>
            <a:r>
              <a:rPr lang="en-US" sz="2100" dirty="0"/>
              <a:t>How does this graph show a limitation in the Product Lifecycle Model?</a:t>
            </a:r>
          </a:p>
        </p:txBody>
      </p:sp>
      <p:pic>
        <p:nvPicPr>
          <p:cNvPr id="4098" name="Picture 2" descr="Impact of smartphones on iPod and Digital Camera life cycles. Annual sales in millions. Cameras and iPods both peaked around the same time, with iPods selling just under 60 million in 2008 and digital cameras selling 120 million in 2008. As the smartphone begins to hit its growth period, digital camera and iPod sales begin to decline. Digital camera sales fall to 40 million and iPods to 20 million as smartphone sales hit 1.2 bill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25625"/>
            <a:ext cx="5417336" cy="3896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777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Product Line</a:t>
            </a:r>
          </a:p>
        </p:txBody>
      </p:sp>
      <p:sp>
        <p:nvSpPr>
          <p:cNvPr id="3" name="Content Placeholder 2"/>
          <p:cNvSpPr>
            <a:spLocks noGrp="1"/>
          </p:cNvSpPr>
          <p:nvPr>
            <p:ph type="body" idx="1"/>
          </p:nvPr>
        </p:nvSpPr>
        <p:spPr/>
        <p:txBody>
          <a:bodyPr/>
          <a:lstStyle/>
          <a:p>
            <a:pPr marL="28575" indent="0">
              <a:buNone/>
            </a:pPr>
            <a:r>
              <a:rPr lang="en-US" sz="2100" dirty="0"/>
              <a:t>A product line is a group of products marketed by an organization to one general market</a:t>
            </a:r>
          </a:p>
          <a:p>
            <a:pPr marL="28575" indent="0">
              <a:buNone/>
            </a:pPr>
            <a:r>
              <a:rPr lang="en-US" sz="2100" dirty="0"/>
              <a:t>They have some characteristics, customers, and/or uses in common, and may also share technologies, distribution channels, prices, services, </a:t>
            </a:r>
            <a:r>
              <a:rPr lang="en-US" sz="2100" dirty="0" err="1"/>
              <a:t>etc</a:t>
            </a:r>
            <a:endParaRPr lang="en-US" sz="2100" dirty="0"/>
          </a:p>
          <a:p>
            <a:pPr marL="28575" indent="0">
              <a:buNone/>
            </a:pPr>
            <a:r>
              <a:rPr lang="en-US" sz="2100" dirty="0"/>
              <a:t>There are often product lines within product lines.</a:t>
            </a:r>
          </a:p>
          <a:p>
            <a:r>
              <a:rPr lang="en-US" sz="2100" dirty="0"/>
              <a:t>Example: full range of Tylenol products, or over-the-counter medicines</a:t>
            </a:r>
          </a:p>
          <a:p>
            <a:endParaRPr lang="en-US" sz="2100" dirty="0"/>
          </a:p>
        </p:txBody>
      </p:sp>
    </p:spTree>
    <p:extLst>
      <p:ext uri="{BB962C8B-B14F-4D97-AF65-F5344CB8AC3E}">
        <p14:creationId xmlns:p14="http://schemas.microsoft.com/office/powerpoint/2010/main" val="2077167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Strategic Business Unit</a:t>
            </a:r>
          </a:p>
        </p:txBody>
      </p:sp>
      <p:sp>
        <p:nvSpPr>
          <p:cNvPr id="3" name="Content Placeholder 2"/>
          <p:cNvSpPr>
            <a:spLocks noGrp="1"/>
          </p:cNvSpPr>
          <p:nvPr>
            <p:ph type="body" idx="1"/>
          </p:nvPr>
        </p:nvSpPr>
        <p:spPr/>
        <p:txBody>
          <a:bodyPr/>
          <a:lstStyle/>
          <a:p>
            <a:pPr marL="28575" indent="0">
              <a:buNone/>
            </a:pPr>
            <a:r>
              <a:rPr lang="en-US" sz="2100" dirty="0"/>
              <a:t>A strategic business unit or SBU is a self-contained planning unit for which discrete business strategies can be developed.</a:t>
            </a:r>
          </a:p>
          <a:p>
            <a:r>
              <a:rPr lang="en-US" sz="2100" dirty="0"/>
              <a:t>An example of a strategic business unit is consumer health care products.</a:t>
            </a:r>
          </a:p>
          <a:p>
            <a:endParaRPr lang="en-US" sz="2100" dirty="0"/>
          </a:p>
        </p:txBody>
      </p:sp>
    </p:spTree>
    <p:extLst>
      <p:ext uri="{BB962C8B-B14F-4D97-AF65-F5344CB8AC3E}">
        <p14:creationId xmlns:p14="http://schemas.microsoft.com/office/powerpoint/2010/main" val="2284439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Using the Growth-Share Matrix </a:t>
            </a:r>
          </a:p>
        </p:txBody>
      </p:sp>
      <p:sp>
        <p:nvSpPr>
          <p:cNvPr id="3" name="Content Placeholder 2"/>
          <p:cNvSpPr>
            <a:spLocks noGrp="1"/>
          </p:cNvSpPr>
          <p:nvPr>
            <p:ph type="body" idx="1"/>
          </p:nvPr>
        </p:nvSpPr>
        <p:spPr>
          <a:xfrm>
            <a:off x="838200" y="1825625"/>
            <a:ext cx="5082949" cy="4351338"/>
          </a:xfrm>
        </p:spPr>
        <p:txBody>
          <a:bodyPr/>
          <a:lstStyle/>
          <a:p>
            <a:r>
              <a:rPr lang="en-US" sz="2100" dirty="0"/>
              <a:t>Companies evaluate product portfolios and SBUs using the growth-share matrix</a:t>
            </a:r>
          </a:p>
        </p:txBody>
      </p:sp>
      <p:pic>
        <p:nvPicPr>
          <p:cNvPr id="5" name="Picture 4" descr="BCG Growth-Share Matrix. Four icons on two scales, market growth and market share. High market share and high market growth is a star. The star is labeled “High growth potential, high market share.” The question mark is low market share and high market growth. The question mark is labeled “High growth potential, low market share.” The dog is low market share and low market growth. The dog is labeled “Low growth potential, low market share.” The cow is low market growth and high market share. The cow is labeled “Low growth potential, high market share.”&#10;">
            <a:extLst>
              <a:ext uri="{FF2B5EF4-FFF2-40B4-BE49-F238E27FC236}">
                <a16:creationId xmlns:a16="http://schemas.microsoft.com/office/drawing/2014/main" id="{4C1ED092-30F7-7743-A5D0-1E44127F3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0" y="1372394"/>
            <a:ext cx="5067300" cy="5257800"/>
          </a:xfrm>
          <a:prstGeom prst="rect">
            <a:avLst/>
          </a:prstGeom>
        </p:spPr>
      </p:pic>
    </p:spTree>
    <p:extLst>
      <p:ext uri="{BB962C8B-B14F-4D97-AF65-F5344CB8AC3E}">
        <p14:creationId xmlns:p14="http://schemas.microsoft.com/office/powerpoint/2010/main" val="2519284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Product Life Cycles and Growth-Share</a:t>
            </a:r>
          </a:p>
        </p:txBody>
      </p:sp>
      <p:sp>
        <p:nvSpPr>
          <p:cNvPr id="3" name="Content Placeholder 2"/>
          <p:cNvSpPr>
            <a:spLocks noGrp="1"/>
          </p:cNvSpPr>
          <p:nvPr>
            <p:ph type="body" idx="1"/>
          </p:nvPr>
        </p:nvSpPr>
        <p:spPr>
          <a:xfrm>
            <a:off x="838200" y="1825625"/>
            <a:ext cx="4823012" cy="4351338"/>
          </a:xfrm>
        </p:spPr>
        <p:txBody>
          <a:bodyPr/>
          <a:lstStyle/>
          <a:p>
            <a:r>
              <a:rPr lang="en-US" sz="1800" dirty="0"/>
              <a:t>Knowing about the product life cycle is also important to understanding market growth</a:t>
            </a:r>
          </a:p>
        </p:txBody>
      </p:sp>
      <p:pic>
        <p:nvPicPr>
          <p:cNvPr id="6146" name="Picture 2" descr="BCG Growth-Share Matrix. Shows the iPod and camera in the growth-share matrix throughout its lifetime. In 2004 the iPod was in the question mark area ”High growth potential, low market share.” By 2006 the iPod was moved to “High market share and high market growth.” area. By 2012, the iPod had become a cash cow, moving to the “Low market growth and high market share” area of the matrix. In 2012, the Nikon camera is also in the cash cow category, although it has a lower market share than the iPod do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080" y="1584775"/>
            <a:ext cx="5519720" cy="4908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388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5257800" cy="1325563"/>
          </a:xfrm>
        </p:spPr>
        <p:txBody>
          <a:bodyPr/>
          <a:lstStyle/>
          <a:p>
            <a:r>
              <a:rPr lang="en-US" dirty="0"/>
              <a:t>Product Portfolio Management</a:t>
            </a:r>
          </a:p>
        </p:txBody>
      </p:sp>
      <p:sp>
        <p:nvSpPr>
          <p:cNvPr id="3" name="Content Placeholder 2"/>
          <p:cNvSpPr>
            <a:spLocks noGrp="1"/>
          </p:cNvSpPr>
          <p:nvPr>
            <p:ph type="body" idx="1"/>
          </p:nvPr>
        </p:nvSpPr>
        <p:spPr>
          <a:xfrm>
            <a:off x="838200" y="1825625"/>
            <a:ext cx="4957482" cy="4351338"/>
          </a:xfrm>
        </p:spPr>
        <p:txBody>
          <a:bodyPr/>
          <a:lstStyle/>
          <a:p>
            <a:r>
              <a:rPr lang="en-US" sz="1800" dirty="0"/>
              <a:t>Product portfolio management requires marketers to consider each product individually but also understand the way the products fit together collectively</a:t>
            </a:r>
          </a:p>
        </p:txBody>
      </p:sp>
      <p:pic>
        <p:nvPicPr>
          <p:cNvPr id="7170" name="Picture 2" descr="Two men in suits, seen in profile, juggling ap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776" y="0"/>
            <a:ext cx="45942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655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Product Marketing</a:t>
            </a:r>
          </a:p>
        </p:txBody>
      </p:sp>
      <p:sp>
        <p:nvSpPr>
          <p:cNvPr id="3" name="Text Placeholder 2"/>
          <p:cNvSpPr>
            <a:spLocks noGrp="1"/>
          </p:cNvSpPr>
          <p:nvPr>
            <p:ph type="body" idx="1"/>
          </p:nvPr>
        </p:nvSpPr>
        <p:spPr>
          <a:xfrm>
            <a:off x="838200" y="1825625"/>
            <a:ext cx="5091953" cy="4351338"/>
          </a:xfrm>
        </p:spPr>
        <p:txBody>
          <a:bodyPr/>
          <a:lstStyle/>
          <a:p>
            <a:r>
              <a:rPr lang="en-US" sz="2100" dirty="0"/>
              <a:t>Product is the core of the marketing mix</a:t>
            </a:r>
          </a:p>
          <a:p>
            <a:r>
              <a:rPr lang="en-US" sz="2100" dirty="0"/>
              <a:t>Product defines what will be priced, promoted, and distributed</a:t>
            </a:r>
          </a:p>
          <a:p>
            <a:r>
              <a:rPr lang="en-US" sz="2100" dirty="0"/>
              <a:t>If you are able to create and deliver a product that provides exceptional value to your target customer, the rest of the marketing mix is easier to manage</a:t>
            </a:r>
          </a:p>
        </p:txBody>
      </p:sp>
      <p:pic>
        <p:nvPicPr>
          <p:cNvPr id="4" name="Picture 2" descr="Front view of a pair of snea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776" y="0"/>
            <a:ext cx="45942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74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Portfolio Management Strategies</a:t>
            </a:r>
          </a:p>
        </p:txBody>
      </p:sp>
      <p:sp>
        <p:nvSpPr>
          <p:cNvPr id="3" name="Content Placeholder 2"/>
          <p:cNvSpPr>
            <a:spLocks noGrp="1"/>
          </p:cNvSpPr>
          <p:nvPr>
            <p:ph type="body" idx="1"/>
          </p:nvPr>
        </p:nvSpPr>
        <p:spPr/>
        <p:txBody>
          <a:bodyPr/>
          <a:lstStyle/>
          <a:p>
            <a:r>
              <a:rPr lang="en-US" sz="2100" dirty="0"/>
              <a:t>In order to optimize the product portfolio, marketers may:</a:t>
            </a:r>
          </a:p>
          <a:p>
            <a:r>
              <a:rPr lang="en-US" sz="2100" dirty="0"/>
              <a:t>Change the marketing mix for a product</a:t>
            </a:r>
          </a:p>
          <a:p>
            <a:pPr lvl="1"/>
            <a:r>
              <a:rPr lang="en-US" sz="2100" dirty="0"/>
              <a:t>Change the product</a:t>
            </a:r>
          </a:p>
          <a:p>
            <a:pPr lvl="1"/>
            <a:r>
              <a:rPr lang="en-US" sz="2100" dirty="0"/>
              <a:t>Reposition the product</a:t>
            </a:r>
          </a:p>
          <a:p>
            <a:r>
              <a:rPr lang="en-US" sz="2100" dirty="0"/>
              <a:t>Change a product line </a:t>
            </a:r>
          </a:p>
          <a:p>
            <a:pPr lvl="1"/>
            <a:r>
              <a:rPr lang="en-US" sz="2100" dirty="0"/>
              <a:t>Line extension</a:t>
            </a:r>
          </a:p>
          <a:p>
            <a:r>
              <a:rPr lang="en-US" sz="2100" dirty="0"/>
              <a:t>Delete products</a:t>
            </a:r>
          </a:p>
          <a:p>
            <a:r>
              <a:rPr lang="en-US" sz="2100" dirty="0"/>
              <a:t>Introduce new products</a:t>
            </a:r>
          </a:p>
          <a:p>
            <a:endParaRPr lang="en-US" sz="2100" dirty="0"/>
          </a:p>
        </p:txBody>
      </p:sp>
    </p:spTree>
    <p:extLst>
      <p:ext uri="{BB962C8B-B14F-4D97-AF65-F5344CB8AC3E}">
        <p14:creationId xmlns:p14="http://schemas.microsoft.com/office/powerpoint/2010/main" val="2369373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Considerations in Line Extension</a:t>
            </a:r>
          </a:p>
        </p:txBody>
      </p:sp>
      <p:sp>
        <p:nvSpPr>
          <p:cNvPr id="3" name="Content Placeholder 2"/>
          <p:cNvSpPr>
            <a:spLocks noGrp="1"/>
          </p:cNvSpPr>
          <p:nvPr>
            <p:ph type="body" idx="1"/>
          </p:nvPr>
        </p:nvSpPr>
        <p:spPr/>
        <p:txBody>
          <a:bodyPr/>
          <a:lstStyle/>
          <a:p>
            <a:r>
              <a:rPr lang="en-US" sz="2100" dirty="0"/>
              <a:t>Can the new product support itself?</a:t>
            </a:r>
          </a:p>
          <a:p>
            <a:r>
              <a:rPr lang="en-US" sz="2100" dirty="0"/>
              <a:t>Will it cannibalize existing products?</a:t>
            </a:r>
          </a:p>
          <a:p>
            <a:r>
              <a:rPr lang="en-US" sz="2100" dirty="0"/>
              <a:t>Will existing outlets be willing to stock it?</a:t>
            </a:r>
          </a:p>
          <a:p>
            <a:r>
              <a:rPr lang="en-US" sz="2100" dirty="0"/>
              <a:t>Will competitors fill the gap if we do not?</a:t>
            </a:r>
          </a:p>
          <a:p>
            <a:r>
              <a:rPr lang="en-US" sz="2100" dirty="0"/>
              <a:t>What will happen if we do not act?</a:t>
            </a:r>
          </a:p>
          <a:p>
            <a:endParaRPr lang="en-US" sz="2100" dirty="0"/>
          </a:p>
        </p:txBody>
      </p:sp>
      <p:pic>
        <p:nvPicPr>
          <p:cNvPr id="8194" name="Picture 2" descr="Photo of Bon Ami cleaning products: the original powder cleanser, newer liquid cleanser, all-purpose cleanser, and dish so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9707" y="1690691"/>
            <a:ext cx="27813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448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Beyond Line Extension</a:t>
            </a:r>
          </a:p>
        </p:txBody>
      </p:sp>
      <p:sp>
        <p:nvSpPr>
          <p:cNvPr id="3" name="Content Placeholder 2"/>
          <p:cNvSpPr>
            <a:spLocks noGrp="1"/>
          </p:cNvSpPr>
          <p:nvPr>
            <p:ph type="body" idx="1"/>
          </p:nvPr>
        </p:nvSpPr>
        <p:spPr/>
        <p:txBody>
          <a:bodyPr/>
          <a:lstStyle/>
          <a:p>
            <a:r>
              <a:rPr lang="en-US" sz="2100" dirty="0"/>
              <a:t>Product proliferation</a:t>
            </a:r>
          </a:p>
          <a:p>
            <a:r>
              <a:rPr lang="en-US" sz="2100" dirty="0"/>
              <a:t>Brand extension</a:t>
            </a:r>
          </a:p>
          <a:p>
            <a:r>
              <a:rPr lang="en-US" sz="2100" dirty="0"/>
              <a:t>Private branding</a:t>
            </a:r>
          </a:p>
        </p:txBody>
      </p:sp>
    </p:spTree>
    <p:extLst>
      <p:ext uri="{BB962C8B-B14F-4D97-AF65-F5344CB8AC3E}">
        <p14:creationId xmlns:p14="http://schemas.microsoft.com/office/powerpoint/2010/main" val="1028433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Reasons for Product Deletion</a:t>
            </a:r>
          </a:p>
        </p:txBody>
      </p:sp>
      <p:sp>
        <p:nvSpPr>
          <p:cNvPr id="3" name="Content Placeholder 2"/>
          <p:cNvSpPr>
            <a:spLocks noGrp="1"/>
          </p:cNvSpPr>
          <p:nvPr>
            <p:ph type="body" idx="1"/>
          </p:nvPr>
        </p:nvSpPr>
        <p:spPr/>
        <p:txBody>
          <a:bodyPr/>
          <a:lstStyle/>
          <a:p>
            <a:r>
              <a:rPr lang="en-US" sz="2100" dirty="0"/>
              <a:t>Product is losing money</a:t>
            </a:r>
          </a:p>
          <a:p>
            <a:r>
              <a:rPr lang="en-US" sz="2100" dirty="0"/>
              <a:t>Product-line simplification can prevent internal competition and consumer confusion. </a:t>
            </a:r>
          </a:p>
          <a:p>
            <a:r>
              <a:rPr lang="en-US" sz="2100" dirty="0"/>
              <a:t>Company’s productive, financial, and marketing resources are spread too thin</a:t>
            </a:r>
          </a:p>
          <a:p>
            <a:r>
              <a:rPr lang="en-US" sz="2100" dirty="0"/>
              <a:t>Problem products absorb too much management attention</a:t>
            </a:r>
          </a:p>
          <a:p>
            <a:r>
              <a:rPr lang="en-US" sz="2100" dirty="0"/>
              <a:t>Missed-opportunity costs</a:t>
            </a:r>
          </a:p>
          <a:p>
            <a:endParaRPr lang="en-US" sz="2100" dirty="0"/>
          </a:p>
        </p:txBody>
      </p:sp>
    </p:spTree>
    <p:extLst>
      <p:ext uri="{BB962C8B-B14F-4D97-AF65-F5344CB8AC3E}">
        <p14:creationId xmlns:p14="http://schemas.microsoft.com/office/powerpoint/2010/main" val="2762313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New Product Development</a:t>
            </a:r>
          </a:p>
        </p:txBody>
      </p:sp>
      <p:sp>
        <p:nvSpPr>
          <p:cNvPr id="3" name="Content Placeholder 2"/>
          <p:cNvSpPr>
            <a:spLocks noGrp="1"/>
          </p:cNvSpPr>
          <p:nvPr>
            <p:ph type="body" idx="1"/>
          </p:nvPr>
        </p:nvSpPr>
        <p:spPr>
          <a:xfrm>
            <a:off x="838200" y="1825625"/>
            <a:ext cx="7122459" cy="4351338"/>
          </a:xfrm>
        </p:spPr>
        <p:txBody>
          <a:bodyPr/>
          <a:lstStyle/>
          <a:p>
            <a:r>
              <a:rPr lang="en-US" sz="2100" dirty="0"/>
              <a:t>The internet has increased the pace and importance of new product development</a:t>
            </a:r>
          </a:p>
          <a:p>
            <a:r>
              <a:rPr lang="en-US" sz="2100" dirty="0"/>
              <a:t>New products have greater risk but may bring greater rewards</a:t>
            </a:r>
          </a:p>
        </p:txBody>
      </p:sp>
      <p:pic>
        <p:nvPicPr>
          <p:cNvPr id="5" name="Picture 4" descr="Strategic Opportunity Matrix. Four growth strategies. Current products and new markets is a market penetration strategy. New products and new markets are a product development strategy. New products and current markets is a diversification strategy. Current products in a current market is a market development strategy.">
            <a:extLst>
              <a:ext uri="{FF2B5EF4-FFF2-40B4-BE49-F238E27FC236}">
                <a16:creationId xmlns:a16="http://schemas.microsoft.com/office/drawing/2014/main" id="{942A52B3-1FEB-D949-9F5D-2DC498FD4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331" y="1825625"/>
            <a:ext cx="4351338" cy="4351338"/>
          </a:xfrm>
          <a:prstGeom prst="rect">
            <a:avLst/>
          </a:prstGeom>
        </p:spPr>
      </p:pic>
    </p:spTree>
    <p:extLst>
      <p:ext uri="{BB962C8B-B14F-4D97-AF65-F5344CB8AC3E}">
        <p14:creationId xmlns:p14="http://schemas.microsoft.com/office/powerpoint/2010/main" val="2953641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9F01-8DEB-B543-A8FE-19E35479450D}"/>
              </a:ext>
            </a:extLst>
          </p:cNvPr>
          <p:cNvSpPr>
            <a:spLocks noGrp="1"/>
          </p:cNvSpPr>
          <p:nvPr>
            <p:ph type="title"/>
          </p:nvPr>
        </p:nvSpPr>
        <p:spPr/>
        <p:txBody>
          <a:bodyPr/>
          <a:lstStyle/>
          <a:p>
            <a:r>
              <a:rPr lang="en-US" sz="3300" dirty="0"/>
              <a:t>Product Development Process</a:t>
            </a:r>
          </a:p>
        </p:txBody>
      </p:sp>
      <p:sp>
        <p:nvSpPr>
          <p:cNvPr id="3" name="Text Placeholder 2">
            <a:extLst>
              <a:ext uri="{FF2B5EF4-FFF2-40B4-BE49-F238E27FC236}">
                <a16:creationId xmlns:a16="http://schemas.microsoft.com/office/drawing/2014/main" id="{33035F32-D7B1-EC45-8B31-25DBE00D8CAC}"/>
              </a:ext>
            </a:extLst>
          </p:cNvPr>
          <p:cNvSpPr>
            <a:spLocks noGrp="1"/>
          </p:cNvSpPr>
          <p:nvPr>
            <p:ph type="body" idx="1"/>
          </p:nvPr>
        </p:nvSpPr>
        <p:spPr/>
        <p:txBody>
          <a:bodyPr/>
          <a:lstStyle/>
          <a:p>
            <a:r>
              <a:rPr lang="en-US" sz="2100" dirty="0"/>
              <a:t>Phase I</a:t>
            </a:r>
          </a:p>
          <a:p>
            <a:pPr lvl="1"/>
            <a:r>
              <a:rPr lang="en-US" sz="2100" dirty="0"/>
              <a:t>Stage 1: Generating New Product Ides</a:t>
            </a:r>
          </a:p>
          <a:p>
            <a:pPr lvl="1"/>
            <a:r>
              <a:rPr lang="en-US" sz="2100" dirty="0"/>
              <a:t>Stage 2: Screening Product Ideas</a:t>
            </a:r>
          </a:p>
          <a:p>
            <a:pPr lvl="1"/>
            <a:r>
              <a:rPr lang="en-US" sz="2100" dirty="0"/>
              <a:t>Stage 3: Concept Development and Testing</a:t>
            </a:r>
          </a:p>
          <a:p>
            <a:r>
              <a:rPr lang="en-US" sz="2100" dirty="0"/>
              <a:t>Phase II</a:t>
            </a:r>
          </a:p>
          <a:p>
            <a:pPr lvl="1"/>
            <a:r>
              <a:rPr lang="en-US" sz="2100" dirty="0"/>
              <a:t>Stage 4: Business Case Analysis</a:t>
            </a:r>
          </a:p>
          <a:p>
            <a:pPr lvl="1"/>
            <a:r>
              <a:rPr lang="en-US" sz="2100" dirty="0"/>
              <a:t>Stage 5: Technical and Marketing Development</a:t>
            </a:r>
          </a:p>
          <a:p>
            <a:r>
              <a:rPr lang="en-US" sz="2100" dirty="0"/>
              <a:t>Phase III</a:t>
            </a:r>
          </a:p>
          <a:p>
            <a:pPr lvl="1"/>
            <a:r>
              <a:rPr lang="en-US" sz="2100" dirty="0"/>
              <a:t>Stage 6: Test Marketing</a:t>
            </a:r>
          </a:p>
          <a:p>
            <a:pPr lvl="1"/>
            <a:r>
              <a:rPr lang="en-US" sz="2100" dirty="0"/>
              <a:t>Stage 7: Launch</a:t>
            </a:r>
          </a:p>
          <a:p>
            <a:pPr lvl="1"/>
            <a:r>
              <a:rPr lang="en-US" sz="2100" dirty="0"/>
              <a:t>Stage 8: Evaluation</a:t>
            </a:r>
          </a:p>
        </p:txBody>
      </p:sp>
    </p:spTree>
    <p:extLst>
      <p:ext uri="{BB962C8B-B14F-4D97-AF65-F5344CB8AC3E}">
        <p14:creationId xmlns:p14="http://schemas.microsoft.com/office/powerpoint/2010/main" val="481021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24384-CDF1-4D40-9B2D-AADAC6F525F0}"/>
              </a:ext>
            </a:extLst>
          </p:cNvPr>
          <p:cNvSpPr>
            <a:spLocks noGrp="1"/>
          </p:cNvSpPr>
          <p:nvPr>
            <p:ph type="title"/>
          </p:nvPr>
        </p:nvSpPr>
        <p:spPr/>
        <p:txBody>
          <a:bodyPr/>
          <a:lstStyle/>
          <a:p>
            <a:r>
              <a:rPr lang="en-US" sz="3300" dirty="0"/>
              <a:t>Fuzzy Front End vs. NPD</a:t>
            </a:r>
          </a:p>
        </p:txBody>
      </p:sp>
      <p:sp>
        <p:nvSpPr>
          <p:cNvPr id="4" name="Text Placeholder 3">
            <a:extLst>
              <a:ext uri="{FF2B5EF4-FFF2-40B4-BE49-F238E27FC236}">
                <a16:creationId xmlns:a16="http://schemas.microsoft.com/office/drawing/2014/main" id="{54C60E5B-90C9-BB44-99A4-841CC69BF046}"/>
              </a:ext>
            </a:extLst>
          </p:cNvPr>
          <p:cNvSpPr>
            <a:spLocks noGrp="1"/>
          </p:cNvSpPr>
          <p:nvPr>
            <p:ph type="body" idx="1"/>
          </p:nvPr>
        </p:nvSpPr>
        <p:spPr>
          <a:xfrm>
            <a:off x="839789" y="1681163"/>
            <a:ext cx="5157787" cy="399885"/>
          </a:xfrm>
        </p:spPr>
        <p:txBody>
          <a:bodyPr/>
          <a:lstStyle/>
          <a:p>
            <a:r>
              <a:rPr lang="en-US" sz="2600" dirty="0"/>
              <a:t>Fuzzy Front End (FFE)</a:t>
            </a:r>
          </a:p>
        </p:txBody>
      </p:sp>
      <p:sp>
        <p:nvSpPr>
          <p:cNvPr id="5" name="Text Placeholder 4">
            <a:extLst>
              <a:ext uri="{FF2B5EF4-FFF2-40B4-BE49-F238E27FC236}">
                <a16:creationId xmlns:a16="http://schemas.microsoft.com/office/drawing/2014/main" id="{0AADB37F-63EC-2E46-AC47-36486324E173}"/>
              </a:ext>
            </a:extLst>
          </p:cNvPr>
          <p:cNvSpPr>
            <a:spLocks noGrp="1"/>
          </p:cNvSpPr>
          <p:nvPr>
            <p:ph type="body" idx="2"/>
          </p:nvPr>
        </p:nvSpPr>
        <p:spPr>
          <a:xfrm>
            <a:off x="839789" y="2081048"/>
            <a:ext cx="5157787" cy="4108615"/>
          </a:xfrm>
        </p:spPr>
        <p:txBody>
          <a:bodyPr/>
          <a:lstStyle/>
          <a:p>
            <a:r>
              <a:rPr lang="en-US" sz="2100" dirty="0">
                <a:latin typeface="Century Gothic" panose="020B0502020202020204" pitchFamily="34" charset="0"/>
              </a:rPr>
              <a:t>Nature of work: Experimental, often chaotic. “Eureka” moments.</a:t>
            </a:r>
          </a:p>
          <a:p>
            <a:r>
              <a:rPr lang="en-US" sz="2100" dirty="0">
                <a:latin typeface="Century Gothic" panose="020B0502020202020204" pitchFamily="34" charset="0"/>
              </a:rPr>
              <a:t>Commercialization Date: Unpredictable or uncertain.</a:t>
            </a:r>
          </a:p>
          <a:p>
            <a:r>
              <a:rPr lang="en-US" sz="2100" dirty="0">
                <a:latin typeface="Century Gothic" panose="020B0502020202020204" pitchFamily="34" charset="0"/>
              </a:rPr>
              <a:t>Funding: Variable.</a:t>
            </a:r>
          </a:p>
          <a:p>
            <a:r>
              <a:rPr lang="en-US" sz="2100" dirty="0">
                <a:latin typeface="Century Gothic" panose="020B0502020202020204" pitchFamily="34" charset="0"/>
              </a:rPr>
              <a:t>Revenue Expectations: Often certain, with a great deal of speculation.</a:t>
            </a:r>
          </a:p>
          <a:p>
            <a:r>
              <a:rPr lang="en-US" sz="2100" dirty="0">
                <a:latin typeface="Century Gothic" panose="020B0502020202020204" pitchFamily="34" charset="0"/>
              </a:rPr>
              <a:t>Activity: </a:t>
            </a:r>
            <a:r>
              <a:rPr lang="en-US" sz="2100" dirty="0">
                <a:solidFill>
                  <a:srgbClr val="222222"/>
                </a:solidFill>
                <a:latin typeface="Century Gothic" panose="020B0502020202020204" pitchFamily="34" charset="0"/>
                <a:ea typeface="Tahoma" panose="020B0604030504040204" pitchFamily="34" charset="0"/>
                <a:cs typeface="Tahoma" panose="020B0604030504040204" pitchFamily="34" charset="0"/>
              </a:rPr>
              <a:t>Individuals and team research to minimize risk and optimize potential.</a:t>
            </a:r>
          </a:p>
          <a:p>
            <a:r>
              <a:rPr lang="en-US" sz="2100" dirty="0">
                <a:solidFill>
                  <a:srgbClr val="222222"/>
                </a:solidFill>
                <a:latin typeface="Century Gothic" panose="020B0502020202020204" pitchFamily="34" charset="0"/>
                <a:ea typeface="Tahoma" panose="020B0604030504040204" pitchFamily="34" charset="0"/>
                <a:cs typeface="Tahoma" panose="020B0604030504040204" pitchFamily="34" charset="0"/>
              </a:rPr>
              <a:t>Measures of Progress: Strengthened concepts.</a:t>
            </a:r>
          </a:p>
          <a:p>
            <a:endParaRPr lang="en-US" sz="2100" dirty="0">
              <a:solidFill>
                <a:srgbClr val="222222"/>
              </a:solidFill>
              <a:latin typeface="Century Gothic" panose="020B0502020202020204" pitchFamily="34" charset="0"/>
              <a:ea typeface="Tahoma" panose="020B0604030504040204" pitchFamily="34" charset="0"/>
              <a:cs typeface="Tahoma" panose="020B0604030504040204" pitchFamily="34" charset="0"/>
            </a:endParaRPr>
          </a:p>
          <a:p>
            <a:endParaRPr lang="en-US" sz="2100" dirty="0">
              <a:latin typeface="Century Gothic" panose="020B0502020202020204" pitchFamily="34" charset="0"/>
            </a:endParaRPr>
          </a:p>
        </p:txBody>
      </p:sp>
      <p:sp>
        <p:nvSpPr>
          <p:cNvPr id="6" name="Text Placeholder 5">
            <a:extLst>
              <a:ext uri="{FF2B5EF4-FFF2-40B4-BE49-F238E27FC236}">
                <a16:creationId xmlns:a16="http://schemas.microsoft.com/office/drawing/2014/main" id="{AA1300D7-AF70-BB44-846E-F5D0A20E36FA}"/>
              </a:ext>
            </a:extLst>
          </p:cNvPr>
          <p:cNvSpPr>
            <a:spLocks noGrp="1"/>
          </p:cNvSpPr>
          <p:nvPr>
            <p:ph type="body" idx="3"/>
          </p:nvPr>
        </p:nvSpPr>
        <p:spPr>
          <a:xfrm>
            <a:off x="6172202" y="1681163"/>
            <a:ext cx="5183188" cy="399885"/>
          </a:xfrm>
        </p:spPr>
        <p:txBody>
          <a:bodyPr/>
          <a:lstStyle/>
          <a:p>
            <a:r>
              <a:rPr lang="en-US" sz="2300" dirty="0"/>
              <a:t>New Product Development (NPD)</a:t>
            </a:r>
          </a:p>
        </p:txBody>
      </p:sp>
      <p:sp>
        <p:nvSpPr>
          <p:cNvPr id="7" name="Text Placeholder 6">
            <a:extLst>
              <a:ext uri="{FF2B5EF4-FFF2-40B4-BE49-F238E27FC236}">
                <a16:creationId xmlns:a16="http://schemas.microsoft.com/office/drawing/2014/main" id="{7D02C23A-5E34-2243-A5EC-55228D52E7A0}"/>
              </a:ext>
            </a:extLst>
          </p:cNvPr>
          <p:cNvSpPr>
            <a:spLocks noGrp="1"/>
          </p:cNvSpPr>
          <p:nvPr>
            <p:ph type="body" idx="4"/>
          </p:nvPr>
        </p:nvSpPr>
        <p:spPr>
          <a:xfrm>
            <a:off x="6172202" y="2081048"/>
            <a:ext cx="5183188" cy="4108615"/>
          </a:xfrm>
        </p:spPr>
        <p:txBody>
          <a:bodyPr/>
          <a:lstStyle/>
          <a:p>
            <a:r>
              <a:rPr lang="en-US" sz="2100" dirty="0">
                <a:latin typeface="Century Gothic" panose="020B0502020202020204" pitchFamily="34" charset="0"/>
              </a:rPr>
              <a:t>Nature of work: </a:t>
            </a:r>
            <a:r>
              <a:rPr lang="en-US" sz="2100" dirty="0">
                <a:solidFill>
                  <a:srgbClr val="222222"/>
                </a:solidFill>
                <a:latin typeface="Century Gothic" panose="020B0502020202020204" pitchFamily="34" charset="0"/>
                <a:ea typeface="Tahoma" panose="020B0604030504040204" pitchFamily="34" charset="0"/>
                <a:cs typeface="Tahoma" panose="020B0604030504040204" pitchFamily="34" charset="0"/>
              </a:rPr>
              <a:t>Can schedule work—but not invention. Disciplined and goal oriented with a project plan.</a:t>
            </a:r>
          </a:p>
          <a:p>
            <a:r>
              <a:rPr lang="en-US" sz="2100" dirty="0">
                <a:solidFill>
                  <a:srgbClr val="222222"/>
                </a:solidFill>
                <a:latin typeface="Century Gothic" panose="020B0502020202020204" pitchFamily="34" charset="0"/>
                <a:ea typeface="Tahoma" panose="020B0604030504040204" pitchFamily="34" charset="0"/>
                <a:cs typeface="Tahoma" panose="020B0604030504040204" pitchFamily="34" charset="0"/>
              </a:rPr>
              <a:t>Commercialization Date: High degree of certainty.</a:t>
            </a:r>
          </a:p>
          <a:p>
            <a:r>
              <a:rPr lang="en-US" sz="2100" dirty="0">
                <a:solidFill>
                  <a:srgbClr val="222222"/>
                </a:solidFill>
                <a:latin typeface="Century Gothic" panose="020B0502020202020204" pitchFamily="34" charset="0"/>
                <a:ea typeface="Tahoma" panose="020B0604030504040204" pitchFamily="34" charset="0"/>
                <a:cs typeface="Tahoma" panose="020B0604030504040204" pitchFamily="34" charset="0"/>
              </a:rPr>
              <a:t>Funding: Budgeted.</a:t>
            </a:r>
          </a:p>
          <a:p>
            <a:r>
              <a:rPr lang="en-US" sz="2100" dirty="0">
                <a:latin typeface="Century Gothic" panose="020B0502020202020204" pitchFamily="34" charset="0"/>
              </a:rPr>
              <a:t>Revenue Expectations: Predictable with increasing certainty as the product release date gets closer.</a:t>
            </a:r>
          </a:p>
          <a:p>
            <a:r>
              <a:rPr lang="en-US" sz="2100" dirty="0">
                <a:latin typeface="Century Gothic" panose="020B0502020202020204" pitchFamily="34" charset="0"/>
              </a:rPr>
              <a:t>Activity: </a:t>
            </a:r>
            <a:r>
              <a:rPr lang="en-US" sz="2100" dirty="0">
                <a:solidFill>
                  <a:srgbClr val="222222"/>
                </a:solidFill>
                <a:latin typeface="Century Gothic" panose="020B0502020202020204" pitchFamily="34" charset="0"/>
                <a:ea typeface="Tahoma" panose="020B0604030504040204" pitchFamily="34" charset="0"/>
                <a:cs typeface="Tahoma" panose="020B0604030504040204" pitchFamily="34" charset="0"/>
              </a:rPr>
              <a:t>Multifunction product and/or process development team.</a:t>
            </a:r>
          </a:p>
          <a:p>
            <a:r>
              <a:rPr lang="en-US" sz="2100" dirty="0">
                <a:solidFill>
                  <a:srgbClr val="222222"/>
                </a:solidFill>
                <a:latin typeface="Century Gothic" panose="020B0502020202020204" pitchFamily="34" charset="0"/>
                <a:ea typeface="Tahoma" panose="020B0604030504040204" pitchFamily="34" charset="0"/>
                <a:cs typeface="Tahoma" panose="020B0604030504040204" pitchFamily="34" charset="0"/>
              </a:rPr>
              <a:t>Measures of Progress: Milestone achievement.</a:t>
            </a:r>
          </a:p>
          <a:p>
            <a:endParaRPr lang="en-US" sz="2100" dirty="0"/>
          </a:p>
          <a:p>
            <a:endParaRPr lang="en-US" sz="2100" dirty="0">
              <a:solidFill>
                <a:srgbClr val="222222"/>
              </a:solidFill>
              <a:latin typeface="Century Gothic" panose="020B0502020202020204" pitchFamily="34" charset="0"/>
              <a:ea typeface="Tahoma" panose="020B0604030504040204" pitchFamily="34" charset="0"/>
              <a:cs typeface="Tahoma" panose="020B0604030504040204" pitchFamily="34" charset="0"/>
            </a:endParaRPr>
          </a:p>
          <a:p>
            <a:pPr marL="28575" indent="0">
              <a:buNone/>
            </a:pPr>
            <a:endParaRPr lang="en-US" dirty="0"/>
          </a:p>
        </p:txBody>
      </p:sp>
    </p:spTree>
    <p:extLst>
      <p:ext uri="{BB962C8B-B14F-4D97-AF65-F5344CB8AC3E}">
        <p14:creationId xmlns:p14="http://schemas.microsoft.com/office/powerpoint/2010/main" val="1490020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385F-F287-544A-AF3E-602A5925F4C2}"/>
              </a:ext>
            </a:extLst>
          </p:cNvPr>
          <p:cNvSpPr>
            <a:spLocks noGrp="1"/>
          </p:cNvSpPr>
          <p:nvPr>
            <p:ph type="title"/>
          </p:nvPr>
        </p:nvSpPr>
        <p:spPr>
          <a:xfrm>
            <a:off x="838200" y="242046"/>
            <a:ext cx="10515600" cy="914400"/>
          </a:xfrm>
        </p:spPr>
        <p:txBody>
          <a:bodyPr/>
          <a:lstStyle/>
          <a:p>
            <a:r>
              <a:rPr lang="en-US" dirty="0"/>
              <a:t>Figure: The Business Model Canvas (Blank)</a:t>
            </a:r>
          </a:p>
        </p:txBody>
      </p:sp>
      <p:pic>
        <p:nvPicPr>
          <p:cNvPr id="4" name="Picture 2" descr="The Business Model Canvas. Four sections at the top: Designed for, Designed By, Date, and Version. Nine components in the Business Model Canvas to consider: Key Partners, Key Activities, Key Resources, Value Propositions, Customer Relationships, Channels, Customer Segments, Cost structure, and Revenue streams.">
            <a:extLst>
              <a:ext uri="{FF2B5EF4-FFF2-40B4-BE49-F238E27FC236}">
                <a16:creationId xmlns:a16="http://schemas.microsoft.com/office/drawing/2014/main" id="{102734DA-671E-3E40-A070-0F32B0E69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393" y="1248149"/>
            <a:ext cx="7743213" cy="542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70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DE104-99F7-5B4C-9913-4D39B8515056}"/>
              </a:ext>
            </a:extLst>
          </p:cNvPr>
          <p:cNvSpPr>
            <a:spLocks noGrp="1"/>
          </p:cNvSpPr>
          <p:nvPr>
            <p:ph type="title"/>
          </p:nvPr>
        </p:nvSpPr>
        <p:spPr>
          <a:xfrm>
            <a:off x="838200" y="365130"/>
            <a:ext cx="10515600" cy="668872"/>
          </a:xfrm>
        </p:spPr>
        <p:txBody>
          <a:bodyPr/>
          <a:lstStyle/>
          <a:p>
            <a:r>
              <a:rPr lang="en-US" dirty="0"/>
              <a:t>Figure: The Business Model Canvas (Filled out)</a:t>
            </a:r>
          </a:p>
        </p:txBody>
      </p:sp>
      <p:pic>
        <p:nvPicPr>
          <p:cNvPr id="4" name="Picture 2" descr="The Business Model Canvas for “Uber ride sharing example”. Designed for: Uber ride sharing example. Designed By: Marketing. Date and version sections not filled out. Key Partners: driver contractors in each city, driver recruiters and certifiers in each city. Key Activities: define and create simple user and driver experience, address unique legal requirements in each geography. Key Resources: one platform and app that supports all markets, global press and user word of mouth. Value Propositions: no need to find and wait for a taxi, prices below taxi fares, easy payment with phone app. Customer Relationships: rating/feedback on each ride, quick response to passenger issues. Channels: geographic penetration strategy, Internet-only ordering. Customer Segments: business travelers, bar and partygoers drinking alcohol, convenience riders. Cost structure: phone app development and enhancement; new city costs including recruiting, registration, lobbying, etc; online support and issue resolution, free rides and product discounts. Revenue streams: 20% of driver revenue, pricing multiplier during peak usage.">
            <a:extLst>
              <a:ext uri="{FF2B5EF4-FFF2-40B4-BE49-F238E27FC236}">
                <a16:creationId xmlns:a16="http://schemas.microsoft.com/office/drawing/2014/main" id="{AEEF76B8-E9E9-D347-ADC7-4D841C26E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248" y="1034002"/>
            <a:ext cx="7877503" cy="541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910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Business Case Analysis</a:t>
            </a:r>
          </a:p>
        </p:txBody>
      </p:sp>
      <p:sp>
        <p:nvSpPr>
          <p:cNvPr id="3" name="Text Placeholder 2"/>
          <p:cNvSpPr>
            <a:spLocks noGrp="1"/>
          </p:cNvSpPr>
          <p:nvPr>
            <p:ph type="body" idx="1"/>
          </p:nvPr>
        </p:nvSpPr>
        <p:spPr/>
        <p:txBody>
          <a:bodyPr/>
          <a:lstStyle/>
          <a:p>
            <a:pPr marL="28575" indent="0">
              <a:buNone/>
            </a:pPr>
            <a:r>
              <a:rPr lang="en-US" sz="2100" dirty="0"/>
              <a:t>Before companies make a significant investment in a product’s development, they need to be sure that it will bring a sufficient return, by asking:</a:t>
            </a:r>
          </a:p>
          <a:p>
            <a:r>
              <a:rPr lang="en-US" sz="2100" dirty="0"/>
              <a:t>What is the market opportunity for this product?</a:t>
            </a:r>
          </a:p>
          <a:p>
            <a:r>
              <a:rPr lang="en-US" sz="2100" dirty="0"/>
              <a:t>What are the costs to bring the product to market?</a:t>
            </a:r>
          </a:p>
          <a:p>
            <a:r>
              <a:rPr lang="en-US" sz="2100" dirty="0"/>
              <a:t>What are the costs through the product life cycle?</a:t>
            </a:r>
          </a:p>
          <a:p>
            <a:r>
              <a:rPr lang="en-US" sz="2100" dirty="0"/>
              <a:t>Where does the product fit in the product portfolio and how will it impact existing product sales?</a:t>
            </a:r>
          </a:p>
          <a:p>
            <a:r>
              <a:rPr lang="en-US" sz="2100" dirty="0"/>
              <a:t>How does this product impact the brand?</a:t>
            </a:r>
          </a:p>
          <a:p>
            <a:r>
              <a:rPr lang="en-US" sz="2100" dirty="0"/>
              <a:t>How does this product impact other corporate objectives such as social responsibility?</a:t>
            </a:r>
          </a:p>
        </p:txBody>
      </p:sp>
    </p:spTree>
    <p:extLst>
      <p:ext uri="{BB962C8B-B14F-4D97-AF65-F5344CB8AC3E}">
        <p14:creationId xmlns:p14="http://schemas.microsoft.com/office/powerpoint/2010/main" val="1496453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What is a product?</a:t>
            </a:r>
          </a:p>
        </p:txBody>
      </p:sp>
      <p:sp>
        <p:nvSpPr>
          <p:cNvPr id="3" name="Content Placeholder 2"/>
          <p:cNvSpPr>
            <a:spLocks noGrp="1"/>
          </p:cNvSpPr>
          <p:nvPr>
            <p:ph type="body" idx="1"/>
          </p:nvPr>
        </p:nvSpPr>
        <p:spPr/>
        <p:txBody>
          <a:bodyPr/>
          <a:lstStyle/>
          <a:p>
            <a:pPr marL="28575" indent="0">
              <a:buNone/>
            </a:pPr>
            <a:r>
              <a:rPr lang="en-US" sz="2100" dirty="0"/>
              <a:t>A product is a bundle of attributes (features, functions, benefits, and uses) that a person receives in an exchange</a:t>
            </a:r>
          </a:p>
          <a:p>
            <a:r>
              <a:rPr lang="en-US" sz="2100" dirty="0"/>
              <a:t>A product can be:</a:t>
            </a:r>
          </a:p>
          <a:p>
            <a:r>
              <a:rPr lang="en-US" sz="2100" dirty="0"/>
              <a:t>An idea (recycling)</a:t>
            </a:r>
          </a:p>
          <a:p>
            <a:r>
              <a:rPr lang="en-US" sz="2100" dirty="0"/>
              <a:t>A physical good (a pair of jeans)</a:t>
            </a:r>
          </a:p>
          <a:p>
            <a:r>
              <a:rPr lang="en-US" sz="2100" dirty="0"/>
              <a:t>A service (banking)</a:t>
            </a:r>
          </a:p>
          <a:p>
            <a:r>
              <a:rPr lang="en-US" sz="2100" dirty="0"/>
              <a:t>Any combination of the three</a:t>
            </a:r>
          </a:p>
          <a:p>
            <a:r>
              <a:rPr lang="en-US" sz="2100" dirty="0"/>
              <a:t>Products are divided into consumer and business or B2B products</a:t>
            </a:r>
          </a:p>
        </p:txBody>
      </p:sp>
    </p:spTree>
    <p:extLst>
      <p:ext uri="{BB962C8B-B14F-4D97-AF65-F5344CB8AC3E}">
        <p14:creationId xmlns:p14="http://schemas.microsoft.com/office/powerpoint/2010/main" val="3067947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Test Marketing Decisions</a:t>
            </a:r>
          </a:p>
        </p:txBody>
      </p:sp>
      <p:sp>
        <p:nvSpPr>
          <p:cNvPr id="3" name="Content Placeholder 2"/>
          <p:cNvSpPr>
            <a:spLocks noGrp="1"/>
          </p:cNvSpPr>
          <p:nvPr>
            <p:ph type="body" idx="1"/>
          </p:nvPr>
        </p:nvSpPr>
        <p:spPr/>
        <p:txBody>
          <a:bodyPr/>
          <a:lstStyle/>
          <a:p>
            <a:r>
              <a:rPr lang="en-US" sz="2100" dirty="0"/>
              <a:t>Duration of testing</a:t>
            </a:r>
          </a:p>
          <a:p>
            <a:r>
              <a:rPr lang="en-US" sz="2100" dirty="0"/>
              <a:t>Selection of test markets</a:t>
            </a:r>
          </a:p>
          <a:p>
            <a:r>
              <a:rPr lang="en-US" sz="2100" dirty="0"/>
              <a:t>Sample size determination</a:t>
            </a:r>
          </a:p>
        </p:txBody>
      </p:sp>
    </p:spTree>
    <p:extLst>
      <p:ext uri="{BB962C8B-B14F-4D97-AF65-F5344CB8AC3E}">
        <p14:creationId xmlns:p14="http://schemas.microsoft.com/office/powerpoint/2010/main" val="97499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Launch Marketing Strategies</a:t>
            </a:r>
          </a:p>
        </p:txBody>
      </p:sp>
      <p:sp>
        <p:nvSpPr>
          <p:cNvPr id="3" name="Content Placeholder 2"/>
          <p:cNvSpPr>
            <a:spLocks noGrp="1"/>
          </p:cNvSpPr>
          <p:nvPr>
            <p:ph type="body" idx="1"/>
          </p:nvPr>
        </p:nvSpPr>
        <p:spPr/>
        <p:txBody>
          <a:bodyPr/>
          <a:lstStyle/>
          <a:p>
            <a:r>
              <a:rPr lang="en-US" sz="2100" dirty="0"/>
              <a:t>Press strategies: Press releases to get earned media to build visibility and credibility</a:t>
            </a:r>
          </a:p>
          <a:p>
            <a:r>
              <a:rPr lang="en-US" sz="2100" dirty="0"/>
              <a:t>Price discounts</a:t>
            </a:r>
          </a:p>
          <a:p>
            <a:r>
              <a:rPr lang="en-US" sz="2100" dirty="0"/>
              <a:t>Channel partner incentives to encourage partners to sell or distribute the new product</a:t>
            </a:r>
          </a:p>
          <a:p>
            <a:endParaRPr lang="en-US" sz="2100" dirty="0"/>
          </a:p>
        </p:txBody>
      </p:sp>
    </p:spTree>
    <p:extLst>
      <p:ext uri="{BB962C8B-B14F-4D97-AF65-F5344CB8AC3E}">
        <p14:creationId xmlns:p14="http://schemas.microsoft.com/office/powerpoint/2010/main" val="3699576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Diffusion of Innovation</a:t>
            </a:r>
          </a:p>
        </p:txBody>
      </p:sp>
      <p:sp>
        <p:nvSpPr>
          <p:cNvPr id="3" name="Content Placeholder 2"/>
          <p:cNvSpPr>
            <a:spLocks noGrp="1"/>
          </p:cNvSpPr>
          <p:nvPr>
            <p:ph type="body" idx="1"/>
          </p:nvPr>
        </p:nvSpPr>
        <p:spPr>
          <a:xfrm>
            <a:off x="838200" y="1825625"/>
            <a:ext cx="7351059" cy="4351338"/>
          </a:xfrm>
        </p:spPr>
        <p:txBody>
          <a:bodyPr/>
          <a:lstStyle/>
          <a:p>
            <a:r>
              <a:rPr lang="en-US" sz="2100" dirty="0"/>
              <a:t>Yellow=cumulative market share</a:t>
            </a:r>
          </a:p>
          <a:p>
            <a:r>
              <a:rPr lang="en-US" sz="2100" dirty="0"/>
              <a:t>Purple=the percentage of the market that will buy a new product in each phase of product adoption</a:t>
            </a:r>
          </a:p>
        </p:txBody>
      </p:sp>
      <p:pic>
        <p:nvPicPr>
          <p:cNvPr id="12290" name="Picture 2" descr="Innovators make up 2.5% of the market, early adopters 13.5%, early majority 34%, late majority 34%, and laggards 16%. Cumulative market share rises as the early majority adopts, but as the last majority adopts and sales begin to taper off, cumulative market share continues to grow until 100% is reached at the end of the laggard stage." title="Slid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8376" y="1139599"/>
            <a:ext cx="6716485" cy="5037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81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6810375" cy="1325563"/>
          </a:xfrm>
        </p:spPr>
        <p:txBody>
          <a:bodyPr/>
          <a:lstStyle/>
          <a:p>
            <a:r>
              <a:rPr lang="en-US" sz="3300" dirty="0"/>
              <a:t>Ways to Improve Product Development</a:t>
            </a:r>
          </a:p>
        </p:txBody>
      </p:sp>
      <p:sp>
        <p:nvSpPr>
          <p:cNvPr id="3" name="Content Placeholder 2"/>
          <p:cNvSpPr>
            <a:spLocks noGrp="1"/>
          </p:cNvSpPr>
          <p:nvPr>
            <p:ph type="body" idx="1"/>
          </p:nvPr>
        </p:nvSpPr>
        <p:spPr>
          <a:xfrm>
            <a:off x="838200" y="1825625"/>
            <a:ext cx="6810375" cy="4351338"/>
          </a:xfrm>
        </p:spPr>
        <p:txBody>
          <a:bodyPr/>
          <a:lstStyle/>
          <a:p>
            <a:r>
              <a:rPr lang="en-US" sz="2100" dirty="0"/>
              <a:t>User-centered design</a:t>
            </a:r>
          </a:p>
          <a:p>
            <a:r>
              <a:rPr lang="en-US" sz="2100" dirty="0"/>
              <a:t>Lean Startup Methodology: The company develops and launches its minimum viable product to a limited audience, captures market and user data, and quickly uses that information to make adjustments</a:t>
            </a:r>
          </a:p>
        </p:txBody>
      </p:sp>
      <p:pic>
        <p:nvPicPr>
          <p:cNvPr id="13314" name="Picture 2" descr="Photo of a man's leg and foot. He's wearing a gray Five Fingers shoe, which &quot;fits hims like a glove.&quot;" title="Slid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8575" y="0"/>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912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Quick Review</a:t>
            </a:r>
          </a:p>
        </p:txBody>
      </p:sp>
      <p:sp>
        <p:nvSpPr>
          <p:cNvPr id="3" name="Content Placeholder 2"/>
          <p:cNvSpPr>
            <a:spLocks noGrp="1"/>
          </p:cNvSpPr>
          <p:nvPr>
            <p:ph type="body" idx="1"/>
          </p:nvPr>
        </p:nvSpPr>
        <p:spPr/>
        <p:txBody>
          <a:bodyPr/>
          <a:lstStyle/>
          <a:p>
            <a:r>
              <a:rPr lang="en-US" sz="2100" dirty="0"/>
              <a:t>What is a product? How are products important in the marketing mix?</a:t>
            </a:r>
          </a:p>
          <a:p>
            <a:r>
              <a:rPr lang="en-US" sz="2100" dirty="0"/>
              <a:t>What is the product life cycle and how does it affect  marketing?</a:t>
            </a:r>
          </a:p>
          <a:p>
            <a:r>
              <a:rPr lang="en-US" sz="2100" dirty="0"/>
              <a:t>What is product portfolio management? How does it relate to the organization’s marketing strategy and tactics?</a:t>
            </a:r>
          </a:p>
          <a:p>
            <a:r>
              <a:rPr lang="en-US" sz="2100" dirty="0"/>
              <a:t>What is the process for creating new products?</a:t>
            </a:r>
          </a:p>
          <a:p>
            <a:r>
              <a:rPr lang="en-US" sz="2100" dirty="0"/>
              <a:t>What are the challenges associated with creating a successful new product?</a:t>
            </a:r>
          </a:p>
          <a:p>
            <a:endParaRPr lang="en-US" sz="2100" dirty="0"/>
          </a:p>
        </p:txBody>
      </p:sp>
    </p:spTree>
    <p:extLst>
      <p:ext uri="{BB962C8B-B14F-4D97-AF65-F5344CB8AC3E}">
        <p14:creationId xmlns:p14="http://schemas.microsoft.com/office/powerpoint/2010/main" val="2555586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3AA93-81B5-B14C-A590-C009BA092E41}"/>
              </a:ext>
            </a:extLst>
          </p:cNvPr>
          <p:cNvSpPr>
            <a:spLocks noGrp="1"/>
          </p:cNvSpPr>
          <p:nvPr>
            <p:ph type="title"/>
          </p:nvPr>
        </p:nvSpPr>
        <p:spPr/>
        <p:txBody>
          <a:bodyPr/>
          <a:lstStyle/>
          <a:p>
            <a:r>
              <a:rPr lang="en-US" dirty="0"/>
              <a:t>Four Levels of the Product</a:t>
            </a:r>
          </a:p>
        </p:txBody>
      </p:sp>
      <p:pic>
        <p:nvPicPr>
          <p:cNvPr id="5" name="Picture 4" descr="The Four Levels of the Product diagram. Four concentric circles. The outer circle says Promised Product: Hold value, trade-in, dependability, status. The next circle says Augmented Product: installation, after-sale service, credit, delivery. The next circle says Tangible Product: Packaging, features, styling, warranty, quality, brand name. The inner-most circle says Core Product: benefit system.">
            <a:extLst>
              <a:ext uri="{FF2B5EF4-FFF2-40B4-BE49-F238E27FC236}">
                <a16:creationId xmlns:a16="http://schemas.microsoft.com/office/drawing/2014/main" id="{DCFB8142-C247-384A-8009-B9F35CA22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915" y="1332972"/>
            <a:ext cx="7790170" cy="5525028"/>
          </a:xfrm>
          <a:prstGeom prst="rect">
            <a:avLst/>
          </a:prstGeom>
        </p:spPr>
      </p:pic>
    </p:spTree>
    <p:extLst>
      <p:ext uri="{BB962C8B-B14F-4D97-AF65-F5344CB8AC3E}">
        <p14:creationId xmlns:p14="http://schemas.microsoft.com/office/powerpoint/2010/main" val="815558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Types of Consumer Products</a:t>
            </a:r>
          </a:p>
        </p:txBody>
      </p:sp>
      <p:sp>
        <p:nvSpPr>
          <p:cNvPr id="3" name="Text Placeholder 2"/>
          <p:cNvSpPr>
            <a:spLocks noGrp="1"/>
          </p:cNvSpPr>
          <p:nvPr>
            <p:ph type="body" idx="1"/>
          </p:nvPr>
        </p:nvSpPr>
        <p:spPr/>
        <p:txBody>
          <a:bodyPr/>
          <a:lstStyle/>
          <a:p>
            <a:pPr marL="28575" indent="0">
              <a:buNone/>
            </a:pPr>
            <a:r>
              <a:rPr lang="en-US" sz="2100" dirty="0"/>
              <a:t>Consumer products are often classified into four groups related to different kinds of buying decisions </a:t>
            </a:r>
          </a:p>
          <a:p>
            <a:pPr marL="371475" indent="-342900">
              <a:buFont typeface="+mj-lt"/>
              <a:buAutoNum type="arabicPeriod"/>
            </a:pPr>
            <a:r>
              <a:rPr lang="en-US" sz="2100" dirty="0"/>
              <a:t>Convenience - bread, pain reliever, power cords</a:t>
            </a:r>
          </a:p>
          <a:p>
            <a:pPr marL="371475" indent="-342900">
              <a:buFont typeface="+mj-lt"/>
              <a:buAutoNum type="arabicPeriod"/>
            </a:pPr>
            <a:r>
              <a:rPr lang="en-US" sz="2100" dirty="0"/>
              <a:t>Shopping - shoes, microwaves</a:t>
            </a:r>
          </a:p>
          <a:p>
            <a:pPr marL="371475" indent="-342900">
              <a:buFont typeface="+mj-lt"/>
              <a:buAutoNum type="arabicPeriod"/>
            </a:pPr>
            <a:r>
              <a:rPr lang="en-US" sz="2100" dirty="0"/>
              <a:t>Specialty - highly differentiated, custom goods</a:t>
            </a:r>
          </a:p>
          <a:p>
            <a:pPr marL="371475" indent="-342900">
              <a:buFont typeface="+mj-lt"/>
              <a:buAutoNum type="arabicPeriod"/>
            </a:pPr>
            <a:r>
              <a:rPr lang="en-US" sz="2100" dirty="0"/>
              <a:t>Unsought products - funeral plots, pest-control</a:t>
            </a:r>
          </a:p>
        </p:txBody>
      </p:sp>
    </p:spTree>
    <p:extLst>
      <p:ext uri="{BB962C8B-B14F-4D97-AF65-F5344CB8AC3E}">
        <p14:creationId xmlns:p14="http://schemas.microsoft.com/office/powerpoint/2010/main" val="552533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actice Question" title="Slide 6"/>
          <p:cNvSpPr>
            <a:spLocks noGrp="1"/>
          </p:cNvSpPr>
          <p:nvPr>
            <p:ph type="title"/>
          </p:nvPr>
        </p:nvSpPr>
        <p:spPr/>
        <p:txBody>
          <a:bodyPr/>
          <a:lstStyle/>
          <a:p>
            <a:r>
              <a:rPr lang="en-US" sz="3300" dirty="0"/>
              <a:t>Practice Question</a:t>
            </a:r>
          </a:p>
        </p:txBody>
      </p:sp>
      <p:sp>
        <p:nvSpPr>
          <p:cNvPr id="3" name="Text Placeholder 2" descr="What type of product is shown here?" title="Slide 6"/>
          <p:cNvSpPr>
            <a:spLocks noGrp="1"/>
          </p:cNvSpPr>
          <p:nvPr>
            <p:ph type="body" idx="1"/>
          </p:nvPr>
        </p:nvSpPr>
        <p:spPr/>
        <p:txBody>
          <a:bodyPr/>
          <a:lstStyle/>
          <a:p>
            <a:pPr marL="203200" indent="0">
              <a:buNone/>
            </a:pPr>
            <a:r>
              <a:rPr lang="en-US" sz="2100" dirty="0"/>
              <a:t>What type of product is shown here?</a:t>
            </a:r>
          </a:p>
        </p:txBody>
      </p:sp>
      <p:pic>
        <p:nvPicPr>
          <p:cNvPr id="2050" name="Picture 2" descr="Photo of a shopping aisle in Walmart. Large center-aisle displays of breakfast cereal are in the foreground. Three shoppers are in th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464" y="0"/>
            <a:ext cx="45545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874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D5F0-D28F-5042-8CB2-0BF0FE471703}"/>
              </a:ext>
            </a:extLst>
          </p:cNvPr>
          <p:cNvSpPr>
            <a:spLocks noGrp="1"/>
          </p:cNvSpPr>
          <p:nvPr>
            <p:ph type="title"/>
          </p:nvPr>
        </p:nvSpPr>
        <p:spPr/>
        <p:txBody>
          <a:bodyPr/>
          <a:lstStyle/>
          <a:p>
            <a:r>
              <a:rPr lang="en-US" dirty="0"/>
              <a:t>Figure: Characteristics that Distinguish Goods from Services</a:t>
            </a:r>
          </a:p>
        </p:txBody>
      </p:sp>
      <p:pic>
        <p:nvPicPr>
          <p:cNvPr id="5" name="Picture 4" descr="Characteristics that Distinguish Goods from Services. Pure good products (salt, computer, fast-food restaurant, clothes). Tangible, low customer involvement, low quality-control problems, easy to evaluate, inventories, no time criteria, low importance of contact points. Pure Service products (airlines, teaching, investment advice). Intangible, high customer involvement, high quality-control problems, hard to evaluate, no inventories, strict time criteria, high importance of contact points.">
            <a:extLst>
              <a:ext uri="{FF2B5EF4-FFF2-40B4-BE49-F238E27FC236}">
                <a16:creationId xmlns:a16="http://schemas.microsoft.com/office/drawing/2014/main" id="{678F70B2-8E45-6241-84CD-4289826DC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075" y="1243002"/>
            <a:ext cx="7640145" cy="5249871"/>
          </a:xfrm>
          <a:prstGeom prst="rect">
            <a:avLst/>
          </a:prstGeom>
        </p:spPr>
      </p:pic>
    </p:spTree>
    <p:extLst>
      <p:ext uri="{BB962C8B-B14F-4D97-AF65-F5344CB8AC3E}">
        <p14:creationId xmlns:p14="http://schemas.microsoft.com/office/powerpoint/2010/main" val="3839294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Products Should be </a:t>
            </a:r>
            <a:br>
              <a:rPr lang="en-US" sz="3300" dirty="0"/>
            </a:br>
            <a:r>
              <a:rPr lang="en-US" sz="3300" dirty="0"/>
              <a:t>Augmented with Services If:</a:t>
            </a:r>
          </a:p>
        </p:txBody>
      </p:sp>
      <p:sp>
        <p:nvSpPr>
          <p:cNvPr id="3" name="Content Placeholder 2"/>
          <p:cNvSpPr>
            <a:spLocks noGrp="1"/>
          </p:cNvSpPr>
          <p:nvPr>
            <p:ph type="body" idx="1"/>
          </p:nvPr>
        </p:nvSpPr>
        <p:spPr/>
        <p:txBody>
          <a:bodyPr/>
          <a:lstStyle/>
          <a:p>
            <a:r>
              <a:rPr lang="en-US" sz="2100" dirty="0"/>
              <a:t>Services can provide a more complete and satisfying customer experience</a:t>
            </a:r>
          </a:p>
          <a:p>
            <a:r>
              <a:rPr lang="en-US" sz="2100" dirty="0"/>
              <a:t>Services can increase the total revenue for each sale</a:t>
            </a:r>
          </a:p>
          <a:p>
            <a:endParaRPr lang="en-US" sz="2100" dirty="0"/>
          </a:p>
        </p:txBody>
      </p:sp>
      <p:pic>
        <p:nvPicPr>
          <p:cNvPr id="3074" name="Picture 2" descr="Sketch showing three different feet, each with a different shoe, in a line. Balloons and confetti are in between. Drawing was made as a preliminary sketch for a Zappos TV commer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502" y="3505425"/>
            <a:ext cx="3870997" cy="280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81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Product Marketing Responsibilities: Inputs to the Company</a:t>
            </a:r>
          </a:p>
        </p:txBody>
      </p:sp>
      <p:sp>
        <p:nvSpPr>
          <p:cNvPr id="3" name="Content Placeholder 2"/>
          <p:cNvSpPr>
            <a:spLocks noGrp="1"/>
          </p:cNvSpPr>
          <p:nvPr>
            <p:ph type="body" idx="1"/>
          </p:nvPr>
        </p:nvSpPr>
        <p:spPr/>
        <p:txBody>
          <a:bodyPr/>
          <a:lstStyle/>
          <a:p>
            <a:r>
              <a:rPr lang="en-US" sz="2100" dirty="0"/>
              <a:t>Define market needs or problems that the product should address</a:t>
            </a:r>
          </a:p>
          <a:p>
            <a:r>
              <a:rPr lang="en-US" sz="2100" dirty="0"/>
              <a:t>Complete a competitive analysis to understand other offerings in the market</a:t>
            </a:r>
          </a:p>
          <a:p>
            <a:r>
              <a:rPr lang="en-US" sz="2100" dirty="0"/>
              <a:t>Identify which market segments the product will target</a:t>
            </a:r>
          </a:p>
          <a:p>
            <a:r>
              <a:rPr lang="en-US" sz="2100" dirty="0"/>
              <a:t>Define market requirements for the product</a:t>
            </a:r>
          </a:p>
          <a:p>
            <a:r>
              <a:rPr lang="en-US" sz="2100" dirty="0"/>
              <a:t>Create buyer persona documents that describe the personality, behavior, and desires of buyer types</a:t>
            </a:r>
          </a:p>
          <a:p>
            <a:r>
              <a:rPr lang="en-US" sz="2100" dirty="0"/>
              <a:t>Determine price</a:t>
            </a:r>
          </a:p>
        </p:txBody>
      </p:sp>
    </p:spTree>
    <p:extLst>
      <p:ext uri="{BB962C8B-B14F-4D97-AF65-F5344CB8AC3E}">
        <p14:creationId xmlns:p14="http://schemas.microsoft.com/office/powerpoint/2010/main" val="2793054615"/>
      </p:ext>
    </p:extLst>
  </p:cSld>
  <p:clrMapOvr>
    <a:masterClrMapping/>
  </p:clrMapOvr>
</p:sld>
</file>

<file path=ppt/theme/theme1.xml><?xml version="1.0" encoding="utf-8"?>
<a:theme xmlns:a="http://schemas.openxmlformats.org/drawingml/2006/main" name="marketing">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rketing" id="{4F637C6D-1591-2F48-982C-BF042D1A9B6F}" vid="{2D10DAE7-C26F-6247-AFB5-CFF9FFBE0B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marketing</Template>
  <TotalTime>2681</TotalTime>
  <Words>2176</Words>
  <Application>Microsoft Macintosh PowerPoint</Application>
  <PresentationFormat>Widescreen</PresentationFormat>
  <Paragraphs>224</Paragraphs>
  <Slides>34</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Century Gothic</vt:lpstr>
      <vt:lpstr>GillSans Light</vt:lpstr>
      <vt:lpstr>Tahoma</vt:lpstr>
      <vt:lpstr>marketing</vt:lpstr>
      <vt:lpstr>Principles of Marketing</vt:lpstr>
      <vt:lpstr>Product Marketing</vt:lpstr>
      <vt:lpstr>What is a product?</vt:lpstr>
      <vt:lpstr>Four Levels of the Product</vt:lpstr>
      <vt:lpstr>Types of Consumer Products</vt:lpstr>
      <vt:lpstr>Practice Question</vt:lpstr>
      <vt:lpstr>Figure: Characteristics that Distinguish Goods from Services</vt:lpstr>
      <vt:lpstr>Products Should be  Augmented with Services If:</vt:lpstr>
      <vt:lpstr>Product Marketing Responsibilities: Inputs to the Company</vt:lpstr>
      <vt:lpstr>Product Marketing Responsibilities: Outputs to the Market</vt:lpstr>
      <vt:lpstr>Product Life Cycle</vt:lpstr>
      <vt:lpstr>Stages of Product Lifecycle</vt:lpstr>
      <vt:lpstr>Stages of Product Lifecycle (Continued)</vt:lpstr>
      <vt:lpstr>Practice Question 1</vt:lpstr>
      <vt:lpstr>Product Line</vt:lpstr>
      <vt:lpstr>Strategic Business Unit</vt:lpstr>
      <vt:lpstr>Using the Growth-Share Matrix </vt:lpstr>
      <vt:lpstr>Product Life Cycles and Growth-Share</vt:lpstr>
      <vt:lpstr>Product Portfolio Management</vt:lpstr>
      <vt:lpstr>Portfolio Management Strategies</vt:lpstr>
      <vt:lpstr>Considerations in Line Extension</vt:lpstr>
      <vt:lpstr>Beyond Line Extension</vt:lpstr>
      <vt:lpstr>Reasons for Product Deletion</vt:lpstr>
      <vt:lpstr>New Product Development</vt:lpstr>
      <vt:lpstr>Product Development Process</vt:lpstr>
      <vt:lpstr>Fuzzy Front End vs. NPD</vt:lpstr>
      <vt:lpstr>Figure: The Business Model Canvas (Blank)</vt:lpstr>
      <vt:lpstr>Figure: The Business Model Canvas (Filled out)</vt:lpstr>
      <vt:lpstr>Business Case Analysis</vt:lpstr>
      <vt:lpstr>Test Marketing Decisions</vt:lpstr>
      <vt:lpstr>Launch Marketing Strategies</vt:lpstr>
      <vt:lpstr>Diffusion of Innovation</vt:lpstr>
      <vt:lpstr>Ways to Improve Product Development</vt:lpstr>
      <vt:lpstr>Quick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Liebman</dc:creator>
  <cp:lastModifiedBy>anika@lumenlearning.com</cp:lastModifiedBy>
  <cp:revision>136</cp:revision>
  <dcterms:created xsi:type="dcterms:W3CDTF">2017-01-24T14:54:50Z</dcterms:created>
  <dcterms:modified xsi:type="dcterms:W3CDTF">2020-07-21T22:51:43Z</dcterms:modified>
</cp:coreProperties>
</file>