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9"/>
  </p:notesMasterIdLst>
  <p:sldIdLst>
    <p:sldId id="321" r:id="rId2"/>
    <p:sldId id="298" r:id="rId3"/>
    <p:sldId id="318" r:id="rId4"/>
    <p:sldId id="319" r:id="rId5"/>
    <p:sldId id="320" r:id="rId6"/>
    <p:sldId id="289" r:id="rId7"/>
    <p:sldId id="299" r:id="rId8"/>
    <p:sldId id="300" r:id="rId9"/>
    <p:sldId id="301" r:id="rId10"/>
    <p:sldId id="302" r:id="rId11"/>
    <p:sldId id="303" r:id="rId12"/>
    <p:sldId id="304" r:id="rId13"/>
    <p:sldId id="305" r:id="rId14"/>
    <p:sldId id="306" r:id="rId15"/>
    <p:sldId id="308" r:id="rId16"/>
    <p:sldId id="309" r:id="rId17"/>
    <p:sldId id="307" r:id="rId18"/>
    <p:sldId id="316" r:id="rId19"/>
    <p:sldId id="317" r:id="rId20"/>
    <p:sldId id="322" r:id="rId21"/>
    <p:sldId id="311" r:id="rId22"/>
    <p:sldId id="312" r:id="rId23"/>
    <p:sldId id="314" r:id="rId24"/>
    <p:sldId id="315" r:id="rId25"/>
    <p:sldId id="294" r:id="rId26"/>
    <p:sldId id="288" r:id="rId27"/>
    <p:sldId id="273"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iebman" initials="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95" autoAdjust="0"/>
  </p:normalViewPr>
  <p:slideViewPr>
    <p:cSldViewPr snapToGrid="0">
      <p:cViewPr varScale="1">
        <p:scale>
          <a:sx n="109" d="100"/>
          <a:sy n="109" d="100"/>
        </p:scale>
        <p:origin x="216" y="200"/>
      </p:cViewPr>
      <p:guideLst>
        <p:guide orient="horz" pos="2160"/>
        <p:guide pos="3840"/>
      </p:guideLst>
    </p:cSldViewPr>
  </p:slideViewPr>
  <p:outlineViewPr>
    <p:cViewPr>
      <p:scale>
        <a:sx n="33" d="100"/>
        <a:sy n="33" d="100"/>
      </p:scale>
      <p:origin x="0" y="-18372"/>
    </p:cViewPr>
  </p:outlineViewPr>
  <p:notesTextViewPr>
    <p:cViewPr>
      <p:scale>
        <a:sx n="1" d="1"/>
        <a:sy n="1" d="1"/>
      </p:scale>
      <p:origin x="0" y="0"/>
    </p:cViewPr>
  </p:notesTextViewPr>
  <p:notesViewPr>
    <p:cSldViewPr snapToGrid="0">
      <p:cViewPr varScale="1">
        <p:scale>
          <a:sx n="52" d="100"/>
          <a:sy n="52" d="100"/>
        </p:scale>
        <p:origin x="201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EE334AF8-4DBC-4D52-BC39-DA880392D7D5}" type="datetimeFigureOut">
              <a:rPr lang="en-US" smtClean="0"/>
              <a:pPr/>
              <a:t>1/19/23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B1E6DF9A-4138-4CE9-A2AE-AB9413786FF0}" type="slidenum">
              <a:rPr lang="en-US" smtClean="0"/>
              <a:pPr/>
              <a:t>‹#›</a:t>
            </a:fld>
            <a:endParaRPr lang="en-US" dirty="0"/>
          </a:p>
        </p:txBody>
      </p:sp>
    </p:spTree>
    <p:extLst>
      <p:ext uri="{BB962C8B-B14F-4D97-AF65-F5344CB8AC3E}">
        <p14:creationId xmlns:p14="http://schemas.microsoft.com/office/powerpoint/2010/main" val="3376078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urses.lumenlearning.com/wmopen-principlesofmarketing/"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about/cc0" TargetMode="External"/><Relationship Id="rId4" Type="http://schemas.openxmlformats.org/officeDocument/2006/relationships/hyperlink" Target="https://unsplash.com/photos/_3Q3tsJ01nc"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en/giant-rubber-bear-gummib%C3%A4r-108961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reativecommons.org/about/cc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upnorthmemories/514703806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reativecommons.org/licenses/by-nc-nd/4.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go.com/en-us/aboutus/lego-group/the-lego-bran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muszka/19991616450/"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reativecommons.org/licenses/by-nd/4.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paulbrigham/842315704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nd/4.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en/registered-trademark-brand-sign-9857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about/cc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ripleclicks.com/detail.php?item=40432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cmichel67/39944369/"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starbucks-coffee-sign-city-urban-1972319/"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about/cc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car-mercedes-transport-auto-motor-150692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about/cc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Dunkin%27_Donuts_Myeongdong.JP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qqjawe/845273332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christopherdombres/6629335105/"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File:Energizer_Bunny.p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illSans Light" panose="020B0402020204020204" pitchFamily="34" charset="0"/>
                <a:ea typeface="+mn-ea"/>
                <a:cs typeface="+mn-cs"/>
              </a:rPr>
              <a:t>All text in these slides is taken from  </a:t>
            </a:r>
            <a:r>
              <a:rPr lang="en-US" dirty="0">
                <a:hlinkClick r:id="rId3"/>
              </a:rPr>
              <a:t>https://courses.lumenlearning.com/wmopen-principlesofmarketing/</a:t>
            </a:r>
            <a:r>
              <a:rPr lang="en-US" sz="1200" b="0" i="0" u="none" strike="noStrike" kern="1200" dirty="0">
                <a:solidFill>
                  <a:schemeClr val="tx1"/>
                </a:solidFill>
                <a:effectLst/>
                <a:latin typeface="GillSans Light" panose="020B0402020204020204" pitchFamily="34" charset="0"/>
                <a:ea typeface="+mn-ea"/>
                <a:cs typeface="+mn-cs"/>
              </a:rPr>
              <a:t>, where it is published under one or more open licenses.</a:t>
            </a:r>
            <a:endParaRPr lang="en-US" b="0" dirty="0">
              <a:effectLst/>
              <a:latin typeface="GillSans Light" panose="020B0402020204020204" pitchFamily="34" charset="0"/>
            </a:endParaRPr>
          </a:p>
          <a:p>
            <a:r>
              <a:rPr lang="en-US" sz="1200" b="0" i="0" u="none" strike="noStrike" kern="1200" dirty="0">
                <a:solidFill>
                  <a:schemeClr val="tx1"/>
                </a:solidFill>
                <a:effectLst/>
                <a:latin typeface="GillSans Light" panose="020B0402020204020204" pitchFamily="34" charset="0"/>
                <a:ea typeface="+mn-ea"/>
                <a:cs typeface="+mn-cs"/>
              </a:rPr>
              <a:t>All images in these slides are attributed in the notes of the slide on which they appear and licensed as indicated.</a:t>
            </a:r>
          </a:p>
          <a:p>
            <a:endParaRPr lang="en-US" sz="1200" b="0" i="0" u="none" strike="noStrike" kern="1200" dirty="0">
              <a:solidFill>
                <a:schemeClr val="tx1"/>
              </a:solidFill>
              <a:effectLst/>
              <a:latin typeface="GillSans Light" panose="020B0402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Cover Image: "Shopping freak." Provided by: </a:t>
            </a:r>
            <a:r>
              <a:rPr lang="en-US" sz="1200" b="0" i="0" kern="1200" dirty="0" err="1">
                <a:solidFill>
                  <a:schemeClr val="tx1"/>
                </a:solidFill>
                <a:effectLst/>
                <a:latin typeface="Tahoma" panose="020B0604030504040204" pitchFamily="34" charset="0"/>
                <a:ea typeface="+mn-ea"/>
                <a:cs typeface="+mn-cs"/>
              </a:rPr>
              <a:t>freestocks.org</a:t>
            </a:r>
            <a:r>
              <a:rPr lang="en-US" sz="1200" b="0" i="0" kern="1200" dirty="0">
                <a:solidFill>
                  <a:schemeClr val="tx1"/>
                </a:solidFill>
                <a:effectLst/>
                <a:latin typeface="Tahoma" panose="020B0604030504040204" pitchFamily="34" charset="0"/>
                <a:ea typeface="+mn-ea"/>
                <a:cs typeface="+mn-cs"/>
              </a:rPr>
              <a:t>. Located at: </a:t>
            </a:r>
            <a:r>
              <a:rPr lang="en-US" sz="1200" b="0" i="0" u="sng" kern="1200" dirty="0">
                <a:solidFill>
                  <a:schemeClr val="tx1"/>
                </a:solidFill>
                <a:effectLst/>
                <a:latin typeface="Tahoma" panose="020B0604030504040204" pitchFamily="34" charset="0"/>
                <a:ea typeface="+mn-ea"/>
                <a:cs typeface="+mn-cs"/>
                <a:hlinkClick r:id="rId4"/>
              </a:rPr>
              <a:t>https://unsplash.com/photos/_3Q3tsJ01nc</a:t>
            </a:r>
            <a:r>
              <a:rPr lang="en-US" sz="1200" b="0" i="0" kern="1200" dirty="0">
                <a:solidFill>
                  <a:schemeClr val="tx1"/>
                </a:solidFill>
                <a:effectLst/>
                <a:latin typeface="Tahoma" panose="020B0604030504040204" pitchFamily="34" charset="0"/>
                <a:ea typeface="+mn-ea"/>
                <a:cs typeface="+mn-cs"/>
              </a:rPr>
              <a:t>. Content Type: CC Licensed Content, Shared Previously. License: </a:t>
            </a:r>
            <a:r>
              <a:rPr lang="en-US" sz="1200" b="0" i="0" u="sng" kern="1200" dirty="0">
                <a:solidFill>
                  <a:schemeClr val="tx1"/>
                </a:solidFill>
                <a:effectLst/>
                <a:latin typeface="Tahoma" panose="020B0604030504040204" pitchFamily="34" charset="0"/>
                <a:ea typeface="+mn-ea"/>
                <a:cs typeface="+mn-cs"/>
                <a:hlinkClick r:id="rId5"/>
              </a:rPr>
              <a:t>CC0: No Rights Reserved</a:t>
            </a:r>
            <a:r>
              <a:rPr lang="en-US" sz="1200" b="0" i="0" kern="1200" dirty="0">
                <a:solidFill>
                  <a:schemeClr val="tx1"/>
                </a:solidFill>
                <a:effectLst/>
                <a:latin typeface="Tahoma" panose="020B0604030504040204" pitchFamily="34" charset="0"/>
                <a:ea typeface="+mn-ea"/>
                <a:cs typeface="+mn-cs"/>
              </a:rPr>
              <a:t>.</a:t>
            </a:r>
            <a:endParaRPr lang="en-US" b="0" dirty="0">
              <a:latin typeface="GillSans Light" panose="020B0402020204020204" pitchFamily="34" charset="0"/>
            </a:endParaRPr>
          </a:p>
        </p:txBody>
      </p:sp>
      <p:sp>
        <p:nvSpPr>
          <p:cNvPr id="4" name="Slide Number Placeholder 3"/>
          <p:cNvSpPr>
            <a:spLocks noGrp="1"/>
          </p:cNvSpPr>
          <p:nvPr>
            <p:ph type="sldNum" sz="quarter" idx="5"/>
          </p:nvPr>
        </p:nvSpPr>
        <p:spPr/>
        <p:txBody>
          <a:bodyPr/>
          <a:lstStyle/>
          <a:p>
            <a:fld id="{B1E6DF9A-4138-4CE9-A2AE-AB9413786FF0}" type="slidenum">
              <a:rPr lang="en-US" smtClean="0"/>
              <a:pPr/>
              <a:t>1</a:t>
            </a:fld>
            <a:endParaRPr lang="en-US" dirty="0"/>
          </a:p>
        </p:txBody>
      </p:sp>
    </p:spTree>
    <p:extLst>
      <p:ext uri="{BB962C8B-B14F-4D97-AF65-F5344CB8AC3E}">
        <p14:creationId xmlns:p14="http://schemas.microsoft.com/office/powerpoint/2010/main" val="98973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Gummi Bears.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Pixabay</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https://pixabay.com/en/giant-rubber-bear-gummib%C3%A4r-1089618/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CC0: No Rights Reserved</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15</a:t>
            </a:fld>
            <a:endParaRPr lang="en-US" dirty="0"/>
          </a:p>
        </p:txBody>
      </p:sp>
    </p:spTree>
    <p:extLst>
      <p:ext uri="{BB962C8B-B14F-4D97-AF65-F5344CB8AC3E}">
        <p14:creationId xmlns:p14="http://schemas.microsoft.com/office/powerpoint/2010/main" val="199700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Lone Texas Cowboy. </a:t>
            </a:r>
            <a:r>
              <a:rPr lang="en-US" sz="1200" b="1" kern="1200" dirty="0">
                <a:solidFill>
                  <a:schemeClr val="tx1"/>
                </a:solidFill>
                <a:effectLst/>
                <a:latin typeface="Tahoma" panose="020B0604030504040204" pitchFamily="34" charset="0"/>
                <a:ea typeface="+mn-ea"/>
                <a:cs typeface="+mn-cs"/>
              </a:rPr>
              <a:t>Authored by</a:t>
            </a:r>
            <a:r>
              <a:rPr lang="en-US" sz="1200" kern="1200" dirty="0">
                <a:solidFill>
                  <a:schemeClr val="tx1"/>
                </a:solidFill>
                <a:effectLst/>
                <a:latin typeface="Tahoma" panose="020B0604030504040204" pitchFamily="34" charset="0"/>
                <a:ea typeface="+mn-ea"/>
                <a:cs typeface="+mn-cs"/>
              </a:rPr>
              <a:t>: Don the </a:t>
            </a:r>
            <a:r>
              <a:rPr lang="en-US" sz="1200" kern="1200" dirty="0" err="1">
                <a:solidFill>
                  <a:schemeClr val="tx1"/>
                </a:solidFill>
                <a:effectLst/>
                <a:latin typeface="Tahoma" panose="020B0604030504040204" pitchFamily="34" charset="0"/>
                <a:ea typeface="+mn-ea"/>
                <a:cs typeface="+mn-cs"/>
              </a:rPr>
              <a:t>Upnorth</a:t>
            </a:r>
            <a:r>
              <a:rPr lang="en-US" sz="1200" kern="1200" dirty="0">
                <a:solidFill>
                  <a:schemeClr val="tx1"/>
                </a:solidFill>
                <a:effectLst/>
                <a:latin typeface="Tahoma" panose="020B0604030504040204" pitchFamily="34" charset="0"/>
                <a:ea typeface="+mn-ea"/>
                <a:cs typeface="+mn-cs"/>
              </a:rPr>
              <a:t> Memories Guy.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https://www.flickr.com/photos/upnorthmemories/5147038060/</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BY-NC-ND: Attribution-</a:t>
            </a:r>
            <a:r>
              <a:rPr lang="en-US" sz="1200" b="1" i="1" u="sng" kern="1200" dirty="0" err="1">
                <a:solidFill>
                  <a:schemeClr val="tx1"/>
                </a:solidFill>
                <a:effectLst/>
                <a:latin typeface="Tahoma" panose="020B0604030504040204" pitchFamily="34" charset="0"/>
                <a:ea typeface="+mn-ea"/>
                <a:cs typeface="+mn-cs"/>
                <a:hlinkClick r:id="rId4"/>
              </a:rPr>
              <a:t>NonCommercial</a:t>
            </a:r>
            <a:r>
              <a:rPr lang="en-US" sz="1200" b="1" i="1" u="sng" kern="1200" dirty="0">
                <a:solidFill>
                  <a:schemeClr val="tx1"/>
                </a:solidFill>
                <a:effectLst/>
                <a:latin typeface="Tahoma" panose="020B0604030504040204" pitchFamily="34" charset="0"/>
                <a:ea typeface="+mn-ea"/>
                <a:cs typeface="+mn-cs"/>
                <a:hlinkClick r:id="rId4"/>
              </a:rPr>
              <a:t>-</a:t>
            </a:r>
            <a:r>
              <a:rPr lang="en-US" sz="1200" b="1" i="1" u="sng" kern="1200" dirty="0" err="1">
                <a:solidFill>
                  <a:schemeClr val="tx1"/>
                </a:solidFill>
                <a:effectLst/>
                <a:latin typeface="Tahoma" panose="020B0604030504040204" pitchFamily="34" charset="0"/>
                <a:ea typeface="+mn-ea"/>
                <a:cs typeface="+mn-cs"/>
                <a:hlinkClick r:id="rId4"/>
              </a:rPr>
              <a:t>NoDerivatives</a:t>
            </a:r>
            <a:endParaRPr lang="en-US" sz="1200" kern="1200" dirty="0">
              <a:solidFill>
                <a:schemeClr val="tx1"/>
              </a:solidFill>
              <a:effectLst/>
              <a:latin typeface="Tahoma" panose="020B0604030504040204" pitchFamily="34" charset="0"/>
              <a:ea typeface="+mn-ea"/>
              <a:cs typeface="+mn-cs"/>
            </a:endParaRP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16</a:t>
            </a:fld>
            <a:endParaRPr lang="en-US" dirty="0"/>
          </a:p>
        </p:txBody>
      </p:sp>
    </p:spTree>
    <p:extLst>
      <p:ext uri="{BB962C8B-B14F-4D97-AF65-F5344CB8AC3E}">
        <p14:creationId xmlns:p14="http://schemas.microsoft.com/office/powerpoint/2010/main" val="5587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17</a:t>
            </a:fld>
            <a:endParaRPr lang="en-US" dirty="0"/>
          </a:p>
        </p:txBody>
      </p:sp>
    </p:spTree>
    <p:extLst>
      <p:ext uri="{BB962C8B-B14F-4D97-AF65-F5344CB8AC3E}">
        <p14:creationId xmlns:p14="http://schemas.microsoft.com/office/powerpoint/2010/main" val="61169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Screenshot LEGO Brand Framework.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Lego.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https://www.lego.com/en-us/aboutus/lego-group/the-lego-brand/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0" i="1" kern="1200" dirty="0">
                <a:solidFill>
                  <a:schemeClr val="tx1"/>
                </a:solidFill>
                <a:effectLst/>
                <a:latin typeface="Tahoma" panose="020B0604030504040204" pitchFamily="34" charset="0"/>
                <a:ea typeface="+mn-ea"/>
                <a:cs typeface="+mn-cs"/>
              </a:rPr>
              <a:t>All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Fair Use</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18</a:t>
            </a:fld>
            <a:endParaRPr lang="en-US" dirty="0"/>
          </a:p>
        </p:txBody>
      </p:sp>
    </p:spTree>
    <p:extLst>
      <p:ext uri="{BB962C8B-B14F-4D97-AF65-F5344CB8AC3E}">
        <p14:creationId xmlns:p14="http://schemas.microsoft.com/office/powerpoint/2010/main" val="80785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LEGOLAND.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lisa-skorpion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https://www.flickr.com/photos/muszka/19991616450/</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BY-ND: Attribution-</a:t>
            </a:r>
            <a:r>
              <a:rPr lang="en-US" sz="1200" b="1" i="1" u="sng" kern="1200" dirty="0" err="1">
                <a:solidFill>
                  <a:schemeClr val="tx1"/>
                </a:solidFill>
                <a:effectLst/>
                <a:latin typeface="Tahoma" panose="020B0604030504040204" pitchFamily="34" charset="0"/>
                <a:ea typeface="+mn-ea"/>
                <a:cs typeface="+mn-cs"/>
                <a:hlinkClick r:id="rId4"/>
              </a:rPr>
              <a:t>NoDerivatives</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19</a:t>
            </a:fld>
            <a:endParaRPr lang="en-US" dirty="0"/>
          </a:p>
        </p:txBody>
      </p:sp>
    </p:spTree>
    <p:extLst>
      <p:ext uri="{BB962C8B-B14F-4D97-AF65-F5344CB8AC3E}">
        <p14:creationId xmlns:p14="http://schemas.microsoft.com/office/powerpoint/2010/main" val="1258090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1E6DF9A-4138-4CE9-A2AE-AB9413786FF0}" type="slidenum">
              <a:rPr lang="en-US" smtClean="0"/>
              <a:pPr/>
              <a:t>20</a:t>
            </a:fld>
            <a:endParaRPr lang="en-US" dirty="0"/>
          </a:p>
        </p:txBody>
      </p:sp>
    </p:spTree>
    <p:extLst>
      <p:ext uri="{BB962C8B-B14F-4D97-AF65-F5344CB8AC3E}">
        <p14:creationId xmlns:p14="http://schemas.microsoft.com/office/powerpoint/2010/main" val="376060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Hello, My Name Is Opportunity.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One Way Stock.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https://www.flickr.com/photos/paulbrigham/8423157044/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BY-ND: Attribution-</a:t>
            </a:r>
            <a:r>
              <a:rPr lang="en-US" sz="1200" b="1" i="1" u="sng" kern="1200" dirty="0" err="1">
                <a:solidFill>
                  <a:schemeClr val="tx1"/>
                </a:solidFill>
                <a:effectLst/>
                <a:latin typeface="Tahoma" panose="020B0604030504040204" pitchFamily="34" charset="0"/>
                <a:ea typeface="+mn-ea"/>
                <a:cs typeface="+mn-cs"/>
                <a:hlinkClick r:id="rId4"/>
              </a:rPr>
              <a:t>NoDerivatives</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21</a:t>
            </a:fld>
            <a:endParaRPr lang="en-US" dirty="0"/>
          </a:p>
        </p:txBody>
      </p:sp>
    </p:spTree>
    <p:extLst>
      <p:ext uri="{BB962C8B-B14F-4D97-AF65-F5344CB8AC3E}">
        <p14:creationId xmlns:p14="http://schemas.microsoft.com/office/powerpoint/2010/main" val="264760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Registered Trademark Symbol.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Pixabay</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https://pixabay.com/en/registered-trademark-brand-sign-98574/</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CC0: No Rights Reserved</a:t>
            </a:r>
            <a:endParaRPr lang="en-US" sz="1200" kern="1200" dirty="0">
              <a:solidFill>
                <a:schemeClr val="tx1"/>
              </a:solidFill>
              <a:effectLst/>
              <a:latin typeface="Tahoma" panose="020B0604030504040204" pitchFamily="34" charset="0"/>
              <a:ea typeface="+mn-ea"/>
              <a:cs typeface="+mn-cs"/>
            </a:endParaRPr>
          </a:p>
          <a:p>
            <a:br>
              <a:rPr lang="en-US" sz="1200" b="0" i="0" kern="1200" dirty="0">
                <a:solidFill>
                  <a:schemeClr val="tx1"/>
                </a:solidFill>
                <a:effectLst/>
                <a:latin typeface="Tahoma" panose="020B0604030504040204" pitchFamily="34" charset="0"/>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22</a:t>
            </a:fld>
            <a:endParaRPr lang="en-US" dirty="0"/>
          </a:p>
        </p:txBody>
      </p:sp>
    </p:spTree>
    <p:extLst>
      <p:ext uri="{BB962C8B-B14F-4D97-AF65-F5344CB8AC3E}">
        <p14:creationId xmlns:p14="http://schemas.microsoft.com/office/powerpoint/2010/main" val="2863680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Image: Versace Bright Crystal Perfume.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Versace.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https://www.tripleclicks.com/detail.php?item=404322</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0" i="1" kern="1200" dirty="0">
                <a:solidFill>
                  <a:schemeClr val="tx1"/>
                </a:solidFill>
                <a:effectLst/>
                <a:latin typeface="Tahoma" panose="020B0604030504040204" pitchFamily="34" charset="0"/>
                <a:ea typeface="+mn-ea"/>
                <a:cs typeface="+mn-cs"/>
              </a:rPr>
              <a:t>All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Fair Use</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23</a:t>
            </a:fld>
            <a:endParaRPr lang="en-US" dirty="0"/>
          </a:p>
        </p:txBody>
      </p:sp>
    </p:spTree>
    <p:extLst>
      <p:ext uri="{BB962C8B-B14F-4D97-AF65-F5344CB8AC3E}">
        <p14:creationId xmlns:p14="http://schemas.microsoft.com/office/powerpoint/2010/main" val="143120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Little Pringle.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Christopher Michel.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https://www.flickr.com/photos/cmichel67/39944369/</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24</a:t>
            </a:fld>
            <a:endParaRPr lang="en-US" dirty="0"/>
          </a:p>
        </p:txBody>
      </p:sp>
    </p:spTree>
    <p:extLst>
      <p:ext uri="{BB962C8B-B14F-4D97-AF65-F5344CB8AC3E}">
        <p14:creationId xmlns:p14="http://schemas.microsoft.com/office/powerpoint/2010/main" val="96359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Starbucks Coffee Sign.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JerryUnderscore</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Pixabay</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https://pixabay.com/photos/starbucks-coffee-sign-city-urban-1972319/</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CC0: No Rights Reserved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2706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Image: Campbell's Star Wars Soup.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Campbell's Soup Company.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0" i="1" kern="1200" dirty="0">
                <a:solidFill>
                  <a:schemeClr val="tx1"/>
                </a:solidFill>
                <a:effectLst/>
                <a:latin typeface="Tahoma" panose="020B0604030504040204" pitchFamily="34" charset="0"/>
                <a:ea typeface="+mn-ea"/>
                <a:cs typeface="+mn-cs"/>
              </a:rPr>
              <a:t>All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Fair use under U.S. copyright law</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1858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Advantages:</a:t>
            </a:r>
            <a:r>
              <a:rPr lang="en-US" baseline="0" dirty="0"/>
              <a:t> Licensing can be very lucrative. Disadvantages: If the other company is not successful it could reflect poorly on the brand. The company that owns the brand has less control over how it is used, although licensing agreements can restrict how a licensed brand is used.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26</a:t>
            </a:fld>
            <a:endParaRPr lang="en-US" dirty="0"/>
          </a:p>
        </p:txBody>
      </p:sp>
    </p:spTree>
    <p:extLst>
      <p:ext uri="{BB962C8B-B14F-4D97-AF65-F5344CB8AC3E}">
        <p14:creationId xmlns:p14="http://schemas.microsoft.com/office/powerpoint/2010/main" val="336018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t>27</a:t>
            </a:fld>
            <a:endParaRPr lang="en-US" dirty="0"/>
          </a:p>
        </p:txBody>
      </p:sp>
    </p:spTree>
    <p:extLst>
      <p:ext uri="{BB962C8B-B14F-4D97-AF65-F5344CB8AC3E}">
        <p14:creationId xmlns:p14="http://schemas.microsoft.com/office/powerpoint/2010/main" val="10810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Mercedes Benz.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MikesPhotos</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Pixabay</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https://pixabay.com/photos/car-mercedes-transport-auto-motor-1506922/</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CC0: No Rights Reserved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931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Dunkin Donuts.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Kirakirameister</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Wikimedia Commons.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https://commons.wikimedia.org/wiki/File:Dunkin%27_Donuts_Myeongdong.JPG</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BY-SA: Attribution-ShareAlike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1512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Coffee Art in 3D. </a:t>
            </a:r>
            <a:r>
              <a:rPr lang="en-US" sz="1200" b="1" kern="1200" dirty="0">
                <a:solidFill>
                  <a:schemeClr val="tx1"/>
                </a:solidFill>
                <a:effectLst/>
                <a:latin typeface="Tahoma" panose="020B0604030504040204" pitchFamily="34" charset="0"/>
                <a:ea typeface="+mn-ea"/>
                <a:cs typeface="+mn-cs"/>
              </a:rPr>
              <a:t>Authored by</a:t>
            </a:r>
            <a:r>
              <a:rPr lang="en-US" sz="1200" kern="1200" dirty="0">
                <a:solidFill>
                  <a:schemeClr val="tx1"/>
                </a:solidFill>
                <a:effectLst/>
                <a:latin typeface="Tahoma" panose="020B0604030504040204" pitchFamily="34" charset="0"/>
                <a:ea typeface="+mn-ea"/>
                <a:cs typeface="+mn-cs"/>
              </a:rPr>
              <a:t>: JC Awe.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https://www.flickr.com/photos/qqjawe/8452733327/</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kern="1200" dirty="0">
              <a:solidFill>
                <a:schemeClr val="tx1"/>
              </a:solidFill>
              <a:effectLst/>
              <a:latin typeface="Tahoma" panose="020B0604030504040204" pitchFamily="34" charset="0"/>
              <a:ea typeface="+mn-ea"/>
              <a:cs typeface="+mn-cs"/>
            </a:endParaRP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a:t>
            </a:fld>
            <a:endParaRPr lang="en-US" dirty="0"/>
          </a:p>
        </p:txBody>
      </p:sp>
    </p:spTree>
    <p:extLst>
      <p:ext uri="{BB962C8B-B14F-4D97-AF65-F5344CB8AC3E}">
        <p14:creationId xmlns:p14="http://schemas.microsoft.com/office/powerpoint/2010/main" val="158556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Geico Gecko.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Geico.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0" i="1" kern="1200" dirty="0">
                <a:solidFill>
                  <a:schemeClr val="tx1"/>
                </a:solidFill>
                <a:effectLst/>
                <a:latin typeface="Tahoma" panose="020B0604030504040204" pitchFamily="34" charset="0"/>
                <a:ea typeface="+mn-ea"/>
                <a:cs typeface="+mn-cs"/>
              </a:rPr>
              <a:t>All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Qualifies as fair use under U.S. copyright law</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a:t>
            </a:fld>
            <a:endParaRPr lang="en-US" dirty="0"/>
          </a:p>
        </p:txBody>
      </p:sp>
    </p:spTree>
    <p:extLst>
      <p:ext uri="{BB962C8B-B14F-4D97-AF65-F5344CB8AC3E}">
        <p14:creationId xmlns:p14="http://schemas.microsoft.com/office/powerpoint/2010/main" val="280363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10</a:t>
            </a:fld>
            <a:endParaRPr lang="en-US" dirty="0"/>
          </a:p>
        </p:txBody>
      </p:sp>
    </p:spTree>
    <p:extLst>
      <p:ext uri="{BB962C8B-B14F-4D97-AF65-F5344CB8AC3E}">
        <p14:creationId xmlns:p14="http://schemas.microsoft.com/office/powerpoint/2010/main" val="261290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Coco Chanel 2011 .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Christopher </a:t>
            </a:r>
            <a:r>
              <a:rPr lang="en-US" sz="1200" b="0" i="0" kern="1200" dirty="0" err="1">
                <a:solidFill>
                  <a:schemeClr val="tx1"/>
                </a:solidFill>
                <a:effectLst/>
                <a:latin typeface="Tahoma" panose="020B0604030504040204" pitchFamily="34" charset="0"/>
                <a:ea typeface="+mn-ea"/>
                <a:cs typeface="+mn-cs"/>
              </a:rPr>
              <a:t>Dombres</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https://www.flickr.com/photos/christopherdombres/6629335105/</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11</a:t>
            </a:fld>
            <a:endParaRPr lang="en-US" dirty="0"/>
          </a:p>
        </p:txBody>
      </p:sp>
    </p:spTree>
    <p:extLst>
      <p:ext uri="{BB962C8B-B14F-4D97-AF65-F5344CB8AC3E}">
        <p14:creationId xmlns:p14="http://schemas.microsoft.com/office/powerpoint/2010/main" val="290027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Energizer Bunny.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Energizer.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https://en.wikipedia.org/wiki/File:Energizer_Bunny.png</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0" i="1" kern="1200" dirty="0">
                <a:solidFill>
                  <a:schemeClr val="tx1"/>
                </a:solidFill>
                <a:effectLst/>
                <a:latin typeface="Tahoma" panose="020B0604030504040204" pitchFamily="34" charset="0"/>
                <a:ea typeface="+mn-ea"/>
                <a:cs typeface="+mn-cs"/>
              </a:rPr>
              <a:t>All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Qualifies as fair use under U.S. copyright law</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12</a:t>
            </a:fld>
            <a:endParaRPr lang="en-US" dirty="0"/>
          </a:p>
        </p:txBody>
      </p:sp>
    </p:spTree>
    <p:extLst>
      <p:ext uri="{BB962C8B-B14F-4D97-AF65-F5344CB8AC3E}">
        <p14:creationId xmlns:p14="http://schemas.microsoft.com/office/powerpoint/2010/main" val="1923301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dpi="0" rotWithShape="1">
          <a:blip r:embed="rId2">
            <a:lum/>
          </a:blip>
          <a:srcRect/>
          <a:stretch>
            <a:fillRect t="-9000" b="-9000"/>
          </a:stretch>
        </a:blipFill>
        <a:effectLst/>
      </p:bgPr>
    </p:bg>
    <p:spTree>
      <p:nvGrpSpPr>
        <p:cNvPr id="1" name="Shape 9"/>
        <p:cNvGrpSpPr/>
        <p:nvPr/>
      </p:nvGrpSpPr>
      <p:grpSpPr>
        <a:xfrm>
          <a:off x="0" y="0"/>
          <a:ext cx="0" cy="0"/>
          <a:chOff x="0" y="0"/>
          <a:chExt cx="0" cy="0"/>
        </a:xfrm>
      </p:grpSpPr>
      <p:sp>
        <p:nvSpPr>
          <p:cNvPr id="5" name="Google Shape;14;p3">
            <a:extLst>
              <a:ext uri="{FF2B5EF4-FFF2-40B4-BE49-F238E27FC236}">
                <a16:creationId xmlns:a16="http://schemas.microsoft.com/office/drawing/2014/main" id="{DB391CD0-B0FF-7C47-AEC7-712743E719D1}"/>
              </a:ext>
            </a:extLst>
          </p:cNvPr>
          <p:cNvSpPr/>
          <p:nvPr/>
        </p:nvSpPr>
        <p:spPr>
          <a:xfrm>
            <a:off x="0" y="552196"/>
            <a:ext cx="12207240" cy="268833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1" name="Google Shape;11;p2"/>
          <p:cNvSpPr txBox="1">
            <a:spLocks noGrp="1"/>
          </p:cNvSpPr>
          <p:nvPr>
            <p:ph type="ctrTitle" hasCustomPrompt="1"/>
          </p:nvPr>
        </p:nvSpPr>
        <p:spPr>
          <a:xfrm>
            <a:off x="1519519" y="0"/>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F1F7FB"/>
              </a:buClr>
              <a:buSzPts val="5500"/>
              <a:buFont typeface="Century Gothic"/>
              <a:buNone/>
              <a:defRPr sz="4125" b="0" i="0" u="none" strike="noStrike" cap="none">
                <a:solidFill>
                  <a:srgbClr val="F1F7F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t>Course Title</a:t>
            </a:r>
            <a:endParaRPr dirty="0"/>
          </a:p>
        </p:txBody>
      </p:sp>
      <p:sp>
        <p:nvSpPr>
          <p:cNvPr id="12" name="Google Shape;12;p2"/>
          <p:cNvSpPr txBox="1">
            <a:spLocks noGrp="1"/>
          </p:cNvSpPr>
          <p:nvPr>
            <p:ph type="subTitle" idx="1" hasCustomPrompt="1"/>
          </p:nvPr>
        </p:nvSpPr>
        <p:spPr>
          <a:xfrm>
            <a:off x="0" y="2661428"/>
            <a:ext cx="12192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750"/>
              </a:spcBef>
              <a:spcAft>
                <a:spcPts val="0"/>
              </a:spcAft>
              <a:buClr>
                <a:srgbClr val="F1F7FB"/>
              </a:buClr>
              <a:buSzPts val="2400"/>
              <a:buFont typeface="Arial"/>
              <a:buNone/>
              <a:defRPr sz="1800" b="0" i="0" u="none" strike="noStrike" cap="none">
                <a:solidFill>
                  <a:srgbClr val="F1F7FB"/>
                </a:solidFill>
                <a:latin typeface="Century Gothic"/>
                <a:ea typeface="Century Gothic"/>
                <a:cs typeface="Century Gothic"/>
                <a:sym typeface="Century Gothic"/>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9pPr>
          </a:lstStyle>
          <a:p>
            <a:r>
              <a:rPr lang="en-US" dirty="0"/>
              <a:t>Module: </a:t>
            </a:r>
            <a:endParaRPr dirty="0"/>
          </a:p>
        </p:txBody>
      </p:sp>
    </p:spTree>
    <p:extLst>
      <p:ext uri="{BB962C8B-B14F-4D97-AF65-F5344CB8AC3E}">
        <p14:creationId xmlns:p14="http://schemas.microsoft.com/office/powerpoint/2010/main" val="296807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p:cSld name="Section Header">
    <p:spTree>
      <p:nvGrpSpPr>
        <p:cNvPr id="1" name="Shape 13"/>
        <p:cNvGrpSpPr/>
        <p:nvPr/>
      </p:nvGrpSpPr>
      <p:grpSpPr>
        <a:xfrm>
          <a:off x="0" y="0"/>
          <a:ext cx="0" cy="0"/>
          <a:chOff x="0" y="0"/>
          <a:chExt cx="0" cy="0"/>
        </a:xfrm>
      </p:grpSpPr>
      <p:sp>
        <p:nvSpPr>
          <p:cNvPr id="14" name="Google Shape;14;p3"/>
          <p:cNvSpPr/>
          <p:nvPr/>
        </p:nvSpPr>
        <p:spPr>
          <a:xfrm>
            <a:off x="0" y="537882"/>
            <a:ext cx="12192000" cy="2689412"/>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5" name="Google Shape;15;p3"/>
          <p:cNvSpPr txBox="1">
            <a:spLocks noGrp="1"/>
          </p:cNvSpPr>
          <p:nvPr>
            <p:ph type="title"/>
          </p:nvPr>
        </p:nvSpPr>
        <p:spPr>
          <a:xfrm>
            <a:off x="838200" y="537883"/>
            <a:ext cx="10515600" cy="268941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5000"/>
              <a:buFont typeface="Century Gothic"/>
              <a:buNone/>
              <a:defRPr sz="3750" b="0" i="0" u="none" strike="noStrike" cap="none">
                <a:solidFill>
                  <a:schemeClr val="bg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Tree>
    <p:extLst>
      <p:ext uri="{BB962C8B-B14F-4D97-AF65-F5344CB8AC3E}">
        <p14:creationId xmlns:p14="http://schemas.microsoft.com/office/powerpoint/2010/main" val="222414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8" name="Google Shape;1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19" name="Google Shape;19;p4"/>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
        <p:nvSpPr>
          <p:cNvPr id="6" name="Google Shape;20;p4">
            <a:extLst>
              <a:ext uri="{FF2B5EF4-FFF2-40B4-BE49-F238E27FC236}">
                <a16:creationId xmlns:a16="http://schemas.microsoft.com/office/drawing/2014/main" id="{AAE7BF4A-9551-9C45-B7D9-6E6531C8E0A8}"/>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6481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
        <p:nvSpPr>
          <p:cNvPr id="4" name="Google Shape;20;p4">
            <a:extLst>
              <a:ext uri="{FF2B5EF4-FFF2-40B4-BE49-F238E27FC236}">
                <a16:creationId xmlns:a16="http://schemas.microsoft.com/office/drawing/2014/main" id="{866938FD-48A8-C945-8F8D-948D6ACBB765}"/>
              </a:ext>
            </a:extLst>
          </p:cNvPr>
          <p:cNvSpPr/>
          <p:nvPr/>
        </p:nvSpPr>
        <p:spPr>
          <a:xfrm rot="5400000">
            <a:off x="-3137554" y="3137552"/>
            <a:ext cx="6858002" cy="582894"/>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769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56" name="Google Shape;56;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57" name="Google Shape;57;p1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
        <p:nvSpPr>
          <p:cNvPr id="7" name="Google Shape;20;p4">
            <a:extLst>
              <a:ext uri="{FF2B5EF4-FFF2-40B4-BE49-F238E27FC236}">
                <a16:creationId xmlns:a16="http://schemas.microsoft.com/office/drawing/2014/main" id="{EE238881-7684-6E45-838B-2C5185AA693E}"/>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6976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61" name="Google Shape;61;p12"/>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62" name="Google Shape;62;p12"/>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
        <p:nvSpPr>
          <p:cNvPr id="8" name="Google Shape;20;p4">
            <a:extLst>
              <a:ext uri="{FF2B5EF4-FFF2-40B4-BE49-F238E27FC236}">
                <a16:creationId xmlns:a16="http://schemas.microsoft.com/office/drawing/2014/main" id="{52CFC662-DA86-E347-B571-4CAF57F1AA26}"/>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7030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2475"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3" name="Google Shape;23;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257175" marR="0" lvl="0" indent="-228600" algn="l" rtl="0">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entury Gothic"/>
                <a:ea typeface="Century Gothic"/>
                <a:cs typeface="Century Gothic"/>
                <a:sym typeface="Century Gothic"/>
              </a:defRPr>
            </a:lvl1pPr>
            <a:lvl2pPr marL="514350" marR="0" lvl="1" indent="-214313"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entury Gothic"/>
                <a:ea typeface="Century Gothic"/>
                <a:cs typeface="Century Gothic"/>
                <a:sym typeface="Century Gothic"/>
              </a:defRPr>
            </a:lvl2pPr>
            <a:lvl3pPr marL="771525" marR="0" lvl="2" indent="-200025"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4pPr>
            <a:lvl5pPr marL="1285875" marR="0" lvl="4"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24" name="Google Shape;24;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257175" marR="0" lvl="0" indent="-228600" algn="l" rtl="0">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entury Gothic"/>
                <a:ea typeface="Century Gothic"/>
                <a:cs typeface="Century Gothic"/>
                <a:sym typeface="Century Gothic"/>
              </a:defRPr>
            </a:lvl1pPr>
            <a:lvl2pPr marL="514350" marR="0" lvl="1" indent="-214313"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entury Gothic"/>
                <a:ea typeface="Century Gothic"/>
                <a:cs typeface="Century Gothic"/>
                <a:sym typeface="Century Gothic"/>
              </a:defRPr>
            </a:lvl2pPr>
            <a:lvl3pPr marL="771525" marR="0" lvl="2" indent="-200025"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4pPr>
            <a:lvl5pPr marL="1285875" marR="0" lvl="4"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25" name="Google Shape;25;p5"/>
          <p:cNvSpPr txBox="1">
            <a:spLocks noGrp="1"/>
          </p:cNvSpPr>
          <p:nvPr>
            <p:ph type="sldNum" idx="12"/>
          </p:nvPr>
        </p:nvSpPr>
        <p:spPr>
          <a:xfrm>
            <a:off x="838200" y="6356354"/>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Tree>
    <p:extLst>
      <p:ext uri="{BB962C8B-B14F-4D97-AF65-F5344CB8AC3E}">
        <p14:creationId xmlns:p14="http://schemas.microsoft.com/office/powerpoint/2010/main" val="178462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2475"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1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9" name="Google Shape;29;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lstStyle>
            <a:lvl1pPr marL="257175" marR="0" lvl="0" indent="-128588" algn="l" rtl="0">
              <a:lnSpc>
                <a:spcPct val="90000"/>
              </a:lnSpc>
              <a:spcBef>
                <a:spcPts val="563"/>
              </a:spcBef>
              <a:spcAft>
                <a:spcPts val="0"/>
              </a:spcAft>
              <a:buClr>
                <a:schemeClr val="dk1"/>
              </a:buClr>
              <a:buSzPts val="2400"/>
              <a:buFont typeface="Arial"/>
              <a:buNone/>
              <a:defRPr sz="1350" b="1" i="0" u="none" strike="noStrike" cap="none">
                <a:solidFill>
                  <a:schemeClr val="dk1"/>
                </a:solidFill>
                <a:latin typeface="Century Gothic"/>
                <a:ea typeface="Century Gothic"/>
                <a:cs typeface="Century Gothic"/>
                <a:sym typeface="Century Gothic"/>
              </a:defRPr>
            </a:lvl1pPr>
            <a:lvl2pPr marL="514350" marR="0" lvl="1" indent="-128588" algn="l" rtl="0">
              <a:lnSpc>
                <a:spcPct val="90000"/>
              </a:lnSpc>
              <a:spcBef>
                <a:spcPts val="281"/>
              </a:spcBef>
              <a:spcAft>
                <a:spcPts val="0"/>
              </a:spcAft>
              <a:buClr>
                <a:schemeClr val="dk1"/>
              </a:buClr>
              <a:buSzPts val="2000"/>
              <a:buFont typeface="Arial"/>
              <a:buNone/>
              <a:defRPr sz="1125" b="1" i="0" u="none" strike="noStrike" cap="none">
                <a:solidFill>
                  <a:schemeClr val="dk1"/>
                </a:solidFill>
                <a:latin typeface="Century Gothic"/>
                <a:ea typeface="Century Gothic"/>
                <a:cs typeface="Century Gothic"/>
                <a:sym typeface="Century Gothic"/>
              </a:defRPr>
            </a:lvl2pPr>
            <a:lvl3pPr marL="771525" marR="0" lvl="2" indent="-128588" algn="l" rtl="0">
              <a:lnSpc>
                <a:spcPct val="90000"/>
              </a:lnSpc>
              <a:spcBef>
                <a:spcPts val="281"/>
              </a:spcBef>
              <a:spcAft>
                <a:spcPts val="0"/>
              </a:spcAft>
              <a:buClr>
                <a:schemeClr val="dk1"/>
              </a:buClr>
              <a:buSzPts val="1800"/>
              <a:buFont typeface="Arial"/>
              <a:buNone/>
              <a:defRPr sz="1013" b="1" i="0" u="none" strike="noStrike" cap="none">
                <a:solidFill>
                  <a:schemeClr val="dk1"/>
                </a:solidFill>
                <a:latin typeface="Century Gothic"/>
                <a:ea typeface="Century Gothic"/>
                <a:cs typeface="Century Gothic"/>
                <a:sym typeface="Century Gothic"/>
              </a:defRPr>
            </a:lvl3pPr>
            <a:lvl4pPr marL="1028700" marR="0" lvl="3"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4pPr>
            <a:lvl5pPr marL="1285875" marR="0" lvl="4"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5pPr>
            <a:lvl6pPr marL="1543050" marR="0" lvl="5"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6pPr>
            <a:lvl7pPr marL="1800225" marR="0" lvl="6"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7pPr>
            <a:lvl8pPr marL="2057400" marR="0" lvl="7"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8pPr>
            <a:lvl9pPr marL="2314575" marR="0" lvl="8"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30" name="Google Shape;30;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lstStyle>
            <a:lvl1pPr marL="257175" marR="0" lvl="0" indent="-228600" algn="l" rtl="0">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entury Gothic"/>
                <a:ea typeface="Century Gothic"/>
                <a:cs typeface="Century Gothic"/>
                <a:sym typeface="Century Gothic"/>
              </a:defRPr>
            </a:lvl1pPr>
            <a:lvl2pPr marL="514350" marR="0" lvl="1" indent="-214313"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entury Gothic"/>
                <a:ea typeface="Century Gothic"/>
                <a:cs typeface="Century Gothic"/>
                <a:sym typeface="Century Gothic"/>
              </a:defRPr>
            </a:lvl2pPr>
            <a:lvl3pPr marL="771525" marR="0" lvl="2" indent="-200025"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4pPr>
            <a:lvl5pPr marL="1285875" marR="0" lvl="4"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31" name="Google Shape;31;p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lstStyle>
            <a:lvl1pPr marL="257175" marR="0" lvl="0" indent="-128588" algn="l" rtl="0">
              <a:lnSpc>
                <a:spcPct val="90000"/>
              </a:lnSpc>
              <a:spcBef>
                <a:spcPts val="563"/>
              </a:spcBef>
              <a:spcAft>
                <a:spcPts val="0"/>
              </a:spcAft>
              <a:buClr>
                <a:schemeClr val="dk1"/>
              </a:buClr>
              <a:buSzPts val="2400"/>
              <a:buFont typeface="Arial"/>
              <a:buNone/>
              <a:defRPr sz="1350" b="1" i="0" u="none" strike="noStrike" cap="none">
                <a:solidFill>
                  <a:schemeClr val="dk1"/>
                </a:solidFill>
                <a:latin typeface="Century Gothic"/>
                <a:ea typeface="Century Gothic"/>
                <a:cs typeface="Century Gothic"/>
                <a:sym typeface="Century Gothic"/>
              </a:defRPr>
            </a:lvl1pPr>
            <a:lvl2pPr marL="514350" marR="0" lvl="1" indent="-128588" algn="l" rtl="0">
              <a:lnSpc>
                <a:spcPct val="90000"/>
              </a:lnSpc>
              <a:spcBef>
                <a:spcPts val="281"/>
              </a:spcBef>
              <a:spcAft>
                <a:spcPts val="0"/>
              </a:spcAft>
              <a:buClr>
                <a:schemeClr val="dk1"/>
              </a:buClr>
              <a:buSzPts val="2000"/>
              <a:buFont typeface="Arial"/>
              <a:buNone/>
              <a:defRPr sz="1125" b="1" i="0" u="none" strike="noStrike" cap="none">
                <a:solidFill>
                  <a:schemeClr val="dk1"/>
                </a:solidFill>
                <a:latin typeface="Century Gothic"/>
                <a:ea typeface="Century Gothic"/>
                <a:cs typeface="Century Gothic"/>
                <a:sym typeface="Century Gothic"/>
              </a:defRPr>
            </a:lvl2pPr>
            <a:lvl3pPr marL="771525" marR="0" lvl="2" indent="-128588" algn="l" rtl="0">
              <a:lnSpc>
                <a:spcPct val="90000"/>
              </a:lnSpc>
              <a:spcBef>
                <a:spcPts val="281"/>
              </a:spcBef>
              <a:spcAft>
                <a:spcPts val="0"/>
              </a:spcAft>
              <a:buClr>
                <a:schemeClr val="dk1"/>
              </a:buClr>
              <a:buSzPts val="1800"/>
              <a:buFont typeface="Arial"/>
              <a:buNone/>
              <a:defRPr sz="1013" b="1" i="0" u="none" strike="noStrike" cap="none">
                <a:solidFill>
                  <a:schemeClr val="dk1"/>
                </a:solidFill>
                <a:latin typeface="Century Gothic"/>
                <a:ea typeface="Century Gothic"/>
                <a:cs typeface="Century Gothic"/>
                <a:sym typeface="Century Gothic"/>
              </a:defRPr>
            </a:lvl3pPr>
            <a:lvl4pPr marL="1028700" marR="0" lvl="3"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4pPr>
            <a:lvl5pPr marL="1285875" marR="0" lvl="4"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5pPr>
            <a:lvl6pPr marL="1543050" marR="0" lvl="5"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6pPr>
            <a:lvl7pPr marL="1800225" marR="0" lvl="6"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7pPr>
            <a:lvl8pPr marL="2057400" marR="0" lvl="7"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8pPr>
            <a:lvl9pPr marL="2314575" marR="0" lvl="8" indent="-128588" algn="l" rtl="0">
              <a:lnSpc>
                <a:spcPct val="90000"/>
              </a:lnSpc>
              <a:spcBef>
                <a:spcPts val="281"/>
              </a:spcBef>
              <a:spcAft>
                <a:spcPts val="0"/>
              </a:spcAft>
              <a:buClr>
                <a:schemeClr val="dk1"/>
              </a:buClr>
              <a:buSzPts val="1600"/>
              <a:buFont typeface="Arial"/>
              <a:buNone/>
              <a:defRPr sz="900" b="1"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32" name="Google Shape;32;p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lstStyle>
            <a:lvl1pPr marL="257175" marR="0" lvl="0" indent="-228600" algn="l" rtl="0">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entury Gothic"/>
                <a:ea typeface="Century Gothic"/>
                <a:cs typeface="Century Gothic"/>
                <a:sym typeface="Century Gothic"/>
              </a:defRPr>
            </a:lvl1pPr>
            <a:lvl2pPr marL="514350" marR="0" lvl="1" indent="-214313"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entury Gothic"/>
                <a:ea typeface="Century Gothic"/>
                <a:cs typeface="Century Gothic"/>
                <a:sym typeface="Century Gothic"/>
              </a:defRPr>
            </a:lvl2pPr>
            <a:lvl3pPr marL="771525" marR="0" lvl="2" indent="-200025"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4pPr>
            <a:lvl5pPr marL="1285875" marR="0" lvl="4"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33" name="Google Shape;33;p6"/>
          <p:cNvSpPr txBox="1">
            <a:spLocks noGrp="1"/>
          </p:cNvSpPr>
          <p:nvPr>
            <p:ph type="sldNum" idx="12"/>
          </p:nvPr>
        </p:nvSpPr>
        <p:spPr>
          <a:xfrm>
            <a:off x="838200" y="6356354"/>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675"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Tree>
    <p:extLst>
      <p:ext uri="{BB962C8B-B14F-4D97-AF65-F5344CB8AC3E}">
        <p14:creationId xmlns:p14="http://schemas.microsoft.com/office/powerpoint/2010/main" val="3586575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FB">
            <a:alpha val="80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dirty="0"/>
          </a:p>
        </p:txBody>
      </p:sp>
      <p:sp>
        <p:nvSpPr>
          <p:cNvPr id="8" name="Google Shape;8;p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dirty="0"/>
          </a:p>
        </p:txBody>
      </p:sp>
    </p:spTree>
    <p:extLst>
      <p:ext uri="{BB962C8B-B14F-4D97-AF65-F5344CB8AC3E}">
        <p14:creationId xmlns:p14="http://schemas.microsoft.com/office/powerpoint/2010/main" val="2851035914"/>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65150" marR="0" lvl="0" indent="-514350" algn="l" rtl="0" eaLnBrk="1" hangingPunct="1">
        <a:lnSpc>
          <a:spcPct val="100000"/>
        </a:lnSpc>
        <a:spcBef>
          <a:spcPts val="0"/>
        </a:spcBef>
        <a:spcAft>
          <a:spcPts val="0"/>
        </a:spcAft>
        <a:buClr>
          <a:srgbClr val="000000"/>
        </a:buClr>
        <a:buSzPct val="75000"/>
        <a:buFont typeface="+mj-lt"/>
        <a:buAutoNum type="arabicPeriod"/>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5C9F-FB0F-8B4C-9A74-CAF81BA62005}"/>
              </a:ext>
            </a:extLst>
          </p:cNvPr>
          <p:cNvSpPr>
            <a:spLocks noGrp="1"/>
          </p:cNvSpPr>
          <p:nvPr>
            <p:ph type="ctrTitle"/>
          </p:nvPr>
        </p:nvSpPr>
        <p:spPr/>
        <p:txBody>
          <a:bodyPr/>
          <a:lstStyle/>
          <a:p>
            <a:r>
              <a:rPr lang="en-US" dirty="0"/>
              <a:t>Principles of Marketing</a:t>
            </a:r>
          </a:p>
        </p:txBody>
      </p:sp>
      <p:sp>
        <p:nvSpPr>
          <p:cNvPr id="3" name="Subtitle 2">
            <a:extLst>
              <a:ext uri="{FF2B5EF4-FFF2-40B4-BE49-F238E27FC236}">
                <a16:creationId xmlns:a16="http://schemas.microsoft.com/office/drawing/2014/main" id="{5573B941-1DBF-7A4B-A126-FA56842531FB}"/>
              </a:ext>
            </a:extLst>
          </p:cNvPr>
          <p:cNvSpPr>
            <a:spLocks noGrp="1"/>
          </p:cNvSpPr>
          <p:nvPr>
            <p:ph type="subTitle" idx="1"/>
          </p:nvPr>
        </p:nvSpPr>
        <p:spPr/>
        <p:txBody>
          <a:bodyPr/>
          <a:lstStyle/>
          <a:p>
            <a:r>
              <a:rPr lang="en-US" dirty="0"/>
              <a:t>Module 9: </a:t>
            </a:r>
            <a:r>
              <a:rPr lang="en-US" dirty="0">
                <a:solidFill>
                  <a:schemeClr val="bg1"/>
                </a:solidFill>
              </a:rPr>
              <a:t>Branding</a:t>
            </a:r>
            <a:endParaRPr lang="en-US" dirty="0"/>
          </a:p>
          <a:p>
            <a:endParaRPr lang="en-US" dirty="0"/>
          </a:p>
        </p:txBody>
      </p:sp>
    </p:spTree>
    <p:extLst>
      <p:ext uri="{BB962C8B-B14F-4D97-AF65-F5344CB8AC3E}">
        <p14:creationId xmlns:p14="http://schemas.microsoft.com/office/powerpoint/2010/main" val="375487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Grid</a:t>
            </a:r>
          </a:p>
        </p:txBody>
      </p:sp>
      <p:sp>
        <p:nvSpPr>
          <p:cNvPr id="4" name="Content Placeholder 3"/>
          <p:cNvSpPr>
            <a:spLocks noGrp="1"/>
          </p:cNvSpPr>
          <p:nvPr>
            <p:ph type="body" idx="1"/>
          </p:nvPr>
        </p:nvSpPr>
        <p:spPr/>
        <p:txBody>
          <a:bodyPr/>
          <a:lstStyle/>
          <a:p>
            <a:pPr fontAlgn="base"/>
            <a:r>
              <a:rPr lang="en-US" b="1" dirty="0"/>
              <a:t>New/Fading Brands</a:t>
            </a:r>
            <a:r>
              <a:rPr lang="en-US" dirty="0"/>
              <a:t> have low brand stature and low brand strength. They can be sorted into two categories:</a:t>
            </a:r>
          </a:p>
          <a:p>
            <a:pPr lvl="1" fontAlgn="base"/>
            <a:r>
              <a:rPr lang="en-US"/>
              <a:t>New </a:t>
            </a:r>
            <a:r>
              <a:rPr lang="en-US" dirty="0"/>
              <a:t>has medium differentiation, less relevance, less esteem, and low knowledge.</a:t>
            </a:r>
          </a:p>
          <a:p>
            <a:pPr lvl="1" fontAlgn="base"/>
            <a:r>
              <a:rPr lang="en-US" dirty="0"/>
              <a:t>Unfocused has low-medium differentiation, low relevance, low esteem, and high-medium knowledge.</a:t>
            </a:r>
          </a:p>
          <a:p>
            <a:pPr fontAlgn="base"/>
            <a:r>
              <a:rPr lang="en-US" b="1" dirty="0"/>
              <a:t>Aspiring Brands</a:t>
            </a:r>
            <a:r>
              <a:rPr lang="en-US" dirty="0"/>
              <a:t> have low brand stature and high brand strength. They have high differentiation, medium relevance, slightly less esteem, and slightly less knowledge.</a:t>
            </a:r>
          </a:p>
          <a:p>
            <a:pPr fontAlgn="base"/>
            <a:r>
              <a:rPr lang="en-US" b="1" dirty="0"/>
              <a:t>Power Brands</a:t>
            </a:r>
            <a:r>
              <a:rPr lang="en-US" dirty="0"/>
              <a:t> have high brand stature and high brand strength. They can be sorted into two categories:</a:t>
            </a:r>
          </a:p>
          <a:p>
            <a:pPr lvl="1" fontAlgn="base"/>
            <a:r>
              <a:rPr lang="en-US" dirty="0"/>
              <a:t>Leadership has high differentiation, high relevance, high esteem, and high knowledge.</a:t>
            </a:r>
          </a:p>
          <a:p>
            <a:pPr lvl="1" fontAlgn="base"/>
            <a:r>
              <a:rPr lang="en-US" dirty="0"/>
              <a:t>Decline has low differentiation and high relevance, high esteem, and high knowledge.</a:t>
            </a:r>
          </a:p>
          <a:p>
            <a:pPr fontAlgn="base"/>
            <a:r>
              <a:rPr lang="en-US" b="1" dirty="0"/>
              <a:t>Eroding Brands</a:t>
            </a:r>
            <a:r>
              <a:rPr lang="en-US" dirty="0"/>
              <a:t> have low brand stature and high brand strength. They have low differentiation, slightly higher relevance, slightly higher esteem, and medium knowledge.</a:t>
            </a:r>
          </a:p>
        </p:txBody>
      </p:sp>
    </p:spTree>
    <p:extLst>
      <p:ext uri="{BB962C8B-B14F-4D97-AF65-F5344CB8AC3E}">
        <p14:creationId xmlns:p14="http://schemas.microsoft.com/office/powerpoint/2010/main" val="189145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6505575" cy="1325563"/>
          </a:xfrm>
        </p:spPr>
        <p:txBody>
          <a:bodyPr/>
          <a:lstStyle/>
          <a:p>
            <a:r>
              <a:rPr lang="en-US" dirty="0"/>
              <a:t>Other Methods to Measure Brand Equity</a:t>
            </a:r>
          </a:p>
        </p:txBody>
      </p:sp>
      <p:sp>
        <p:nvSpPr>
          <p:cNvPr id="3" name="Content Placeholder 2"/>
          <p:cNvSpPr>
            <a:spLocks noGrp="1"/>
          </p:cNvSpPr>
          <p:nvPr>
            <p:ph type="body" idx="1"/>
          </p:nvPr>
        </p:nvSpPr>
        <p:spPr/>
        <p:txBody>
          <a:bodyPr/>
          <a:lstStyle/>
          <a:p>
            <a:r>
              <a:rPr lang="en-US" dirty="0"/>
              <a:t>As a financial asset</a:t>
            </a:r>
          </a:p>
          <a:p>
            <a:r>
              <a:rPr lang="en-US" dirty="0"/>
              <a:t>As a price differential</a:t>
            </a:r>
          </a:p>
          <a:p>
            <a:r>
              <a:rPr lang="en-US" dirty="0"/>
              <a:t>As consumer favorability and preference</a:t>
            </a:r>
          </a:p>
          <a:p>
            <a:r>
              <a:rPr lang="en-US" dirty="0"/>
              <a:t>As consumer perceptions</a:t>
            </a:r>
          </a:p>
        </p:txBody>
      </p:sp>
      <p:pic>
        <p:nvPicPr>
          <p:cNvPr id="3074" name="Picture 2" descr="An elegantly dressed woman standing in front of a logo with a C intertwined with a backwards C. The caption says Elegance is an attit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0"/>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4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Loyalty</a:t>
            </a:r>
          </a:p>
        </p:txBody>
      </p:sp>
      <p:sp>
        <p:nvSpPr>
          <p:cNvPr id="3" name="Content Placeholder 2"/>
          <p:cNvSpPr>
            <a:spLocks noGrp="1"/>
          </p:cNvSpPr>
          <p:nvPr>
            <p:ph type="body" idx="1"/>
          </p:nvPr>
        </p:nvSpPr>
        <p:spPr>
          <a:xfrm>
            <a:off x="838200" y="1825625"/>
            <a:ext cx="5535706" cy="4351338"/>
          </a:xfrm>
        </p:spPr>
        <p:txBody>
          <a:bodyPr/>
          <a:lstStyle/>
          <a:p>
            <a:r>
              <a:rPr lang="en-US" dirty="0"/>
              <a:t>Brand loyalty is a consumer’s commitment to repurchase or otherwise continue using a particular brand by repeatedly buying a product or service. Perceived value, satisfaction, and brand trust are also elements of brand loyalty. </a:t>
            </a:r>
          </a:p>
        </p:txBody>
      </p:sp>
      <p:pic>
        <p:nvPicPr>
          <p:cNvPr id="5124" name="Picture 4" descr="A stuffed pink bunny wearing sunglasses and beating a drum. (Energizer brand bun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713" y="1825625"/>
            <a:ext cx="3762375"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9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Customers</a:t>
            </a:r>
          </a:p>
        </p:txBody>
      </p:sp>
      <p:sp>
        <p:nvSpPr>
          <p:cNvPr id="3" name="Content Placeholder 2"/>
          <p:cNvSpPr>
            <a:spLocks noGrp="1"/>
          </p:cNvSpPr>
          <p:nvPr>
            <p:ph type="body" idx="1"/>
          </p:nvPr>
        </p:nvSpPr>
        <p:spPr/>
        <p:txBody>
          <a:bodyPr/>
          <a:lstStyle/>
          <a:p>
            <a:pPr marL="457200" indent="-457200" fontAlgn="base">
              <a:buFont typeface="+mj-lt"/>
              <a:buAutoNum type="arabicPeriod"/>
            </a:pPr>
            <a:r>
              <a:rPr lang="en-US" dirty="0"/>
              <a:t>Hard-core </a:t>
            </a:r>
            <a:r>
              <a:rPr lang="en-US" dirty="0" err="1"/>
              <a:t>Loyals</a:t>
            </a:r>
            <a:endParaRPr lang="en-US" dirty="0"/>
          </a:p>
          <a:p>
            <a:pPr marL="457200" indent="-457200" fontAlgn="base">
              <a:buFont typeface="+mj-lt"/>
              <a:buAutoNum type="arabicPeriod"/>
            </a:pPr>
            <a:r>
              <a:rPr lang="en-US" dirty="0"/>
              <a:t>Split </a:t>
            </a:r>
            <a:r>
              <a:rPr lang="en-US" dirty="0" err="1"/>
              <a:t>Loyals</a:t>
            </a:r>
            <a:endParaRPr lang="en-US" dirty="0"/>
          </a:p>
          <a:p>
            <a:pPr marL="457200" indent="-457200" fontAlgn="base">
              <a:buFont typeface="+mj-lt"/>
              <a:buAutoNum type="arabicPeriod"/>
            </a:pPr>
            <a:r>
              <a:rPr lang="en-US" dirty="0"/>
              <a:t>Shifting </a:t>
            </a:r>
            <a:r>
              <a:rPr lang="en-US" dirty="0" err="1"/>
              <a:t>Loyals</a:t>
            </a:r>
            <a:endParaRPr lang="en-US" dirty="0"/>
          </a:p>
          <a:p>
            <a:pPr marL="457200" indent="-457200" fontAlgn="base">
              <a:buFont typeface="+mj-lt"/>
              <a:buAutoNum type="arabicPeriod"/>
            </a:pPr>
            <a:r>
              <a:rPr lang="en-US" dirty="0"/>
              <a:t>Switchers</a:t>
            </a:r>
          </a:p>
        </p:txBody>
      </p:sp>
    </p:spTree>
    <p:extLst>
      <p:ext uri="{BB962C8B-B14F-4D97-AF65-F5344CB8AC3E}">
        <p14:creationId xmlns:p14="http://schemas.microsoft.com/office/powerpoint/2010/main" val="50999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Loyalty Programs?</a:t>
            </a:r>
          </a:p>
        </p:txBody>
      </p:sp>
      <p:sp>
        <p:nvSpPr>
          <p:cNvPr id="3" name="Content Placeholder 2"/>
          <p:cNvSpPr>
            <a:spLocks noGrp="1"/>
          </p:cNvSpPr>
          <p:nvPr>
            <p:ph type="body" idx="1"/>
          </p:nvPr>
        </p:nvSpPr>
        <p:spPr/>
        <p:txBody>
          <a:bodyPr/>
          <a:lstStyle/>
          <a:p>
            <a:r>
              <a:rPr lang="en-US" dirty="0"/>
              <a:t>The benefits of brand loyalty are longer tenure, or staying a customer for longer, and lower sensitivity to price.</a:t>
            </a:r>
          </a:p>
          <a:p>
            <a:r>
              <a:rPr lang="en-US" dirty="0"/>
              <a:t>By creating promotions and loyalty programs that encourage the consumer to take some sort of action, companies are building brand loyalty by offering more than just an advertisement.</a:t>
            </a:r>
          </a:p>
        </p:txBody>
      </p:sp>
    </p:spTree>
    <p:extLst>
      <p:ext uri="{BB962C8B-B14F-4D97-AF65-F5344CB8AC3E}">
        <p14:creationId xmlns:p14="http://schemas.microsoft.com/office/powerpoint/2010/main" val="1272591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Platform</a:t>
            </a:r>
          </a:p>
        </p:txBody>
      </p:sp>
      <p:sp>
        <p:nvSpPr>
          <p:cNvPr id="3" name="Content Placeholder 2"/>
          <p:cNvSpPr>
            <a:spLocks noGrp="1"/>
          </p:cNvSpPr>
          <p:nvPr>
            <p:ph type="body" idx="1"/>
          </p:nvPr>
        </p:nvSpPr>
        <p:spPr/>
        <p:txBody>
          <a:bodyPr/>
          <a:lstStyle/>
          <a:p>
            <a:r>
              <a:rPr lang="en-US" dirty="0"/>
              <a:t>Mission statement </a:t>
            </a:r>
          </a:p>
          <a:p>
            <a:r>
              <a:rPr lang="en-US" dirty="0"/>
              <a:t>Value proposition</a:t>
            </a:r>
          </a:p>
          <a:p>
            <a:r>
              <a:rPr lang="en-US" dirty="0"/>
              <a:t>Brand promise: the singular experience your brand promises to provide to your customers</a:t>
            </a:r>
          </a:p>
          <a:p>
            <a:r>
              <a:rPr lang="en-US" dirty="0"/>
              <a:t>Core values: guiding principles for how an organization does business</a:t>
            </a:r>
          </a:p>
          <a:p>
            <a:r>
              <a:rPr lang="en-US" dirty="0"/>
              <a:t>Brand voice or personality  </a:t>
            </a:r>
          </a:p>
          <a:p>
            <a:r>
              <a:rPr lang="en-US" dirty="0"/>
              <a:t>Brand-positioning statement</a:t>
            </a:r>
          </a:p>
        </p:txBody>
      </p:sp>
      <p:pic>
        <p:nvPicPr>
          <p:cNvPr id="8194" name="Picture 2" descr="An enormous gummy bear surrounded by tiny gummy b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340" y="4001294"/>
            <a:ext cx="6124460" cy="270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56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Voice or Personality</a:t>
            </a:r>
          </a:p>
        </p:txBody>
      </p:sp>
      <p:sp>
        <p:nvSpPr>
          <p:cNvPr id="3" name="Content Placeholder 2"/>
          <p:cNvSpPr>
            <a:spLocks noGrp="1"/>
          </p:cNvSpPr>
          <p:nvPr>
            <p:ph type="body" idx="1"/>
          </p:nvPr>
        </p:nvSpPr>
        <p:spPr>
          <a:xfrm>
            <a:off x="838200" y="1825625"/>
            <a:ext cx="5804647" cy="4351338"/>
          </a:xfrm>
        </p:spPr>
        <p:txBody>
          <a:bodyPr/>
          <a:lstStyle/>
          <a:p>
            <a:r>
              <a:rPr lang="en-US" dirty="0"/>
              <a:t>A useful template for defining brand voice and personality is the “is/is never” template</a:t>
            </a:r>
          </a:p>
          <a:p>
            <a:r>
              <a:rPr lang="en-US" dirty="0"/>
              <a:t>Together, the brand voice and personality set the linguistic and visual tone for all brand-related communications</a:t>
            </a:r>
          </a:p>
        </p:txBody>
      </p:sp>
      <p:pic>
        <p:nvPicPr>
          <p:cNvPr id="6146" name="Picture 2" descr="A cowboy rides off into the 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0"/>
            <a:ext cx="4527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54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Positioning Statement</a:t>
            </a:r>
          </a:p>
        </p:txBody>
      </p:sp>
      <p:sp>
        <p:nvSpPr>
          <p:cNvPr id="3" name="Content Placeholder 2"/>
          <p:cNvSpPr>
            <a:spLocks noGrp="1"/>
          </p:cNvSpPr>
          <p:nvPr>
            <p:ph type="body" idx="1"/>
          </p:nvPr>
        </p:nvSpPr>
        <p:spPr/>
        <p:txBody>
          <a:bodyPr/>
          <a:lstStyle/>
          <a:p>
            <a:pPr marL="0" indent="0" fontAlgn="base">
              <a:buNone/>
            </a:pPr>
            <a:r>
              <a:rPr lang="en-US" dirty="0"/>
              <a:t>To [</a:t>
            </a:r>
            <a:r>
              <a:rPr lang="en-US" i="1" dirty="0"/>
              <a:t>target audience</a:t>
            </a:r>
            <a:r>
              <a:rPr lang="en-US" dirty="0"/>
              <a:t>], Brand X is the only [</a:t>
            </a:r>
            <a:r>
              <a:rPr lang="en-US" i="1" dirty="0"/>
              <a:t>category or frame of reference</a:t>
            </a:r>
            <a:r>
              <a:rPr lang="en-US" dirty="0"/>
              <a:t>] that [</a:t>
            </a:r>
            <a:r>
              <a:rPr lang="en-US" i="1" dirty="0"/>
              <a:t>points of differentiation/benefits delivered</a:t>
            </a:r>
            <a:r>
              <a:rPr lang="en-US" dirty="0"/>
              <a:t>] because [</a:t>
            </a:r>
            <a:r>
              <a:rPr lang="en-US" i="1" dirty="0"/>
              <a:t>reasons to believe</a:t>
            </a:r>
            <a:r>
              <a:rPr lang="en-US" dirty="0"/>
              <a:t>].</a:t>
            </a:r>
          </a:p>
          <a:p>
            <a:pPr marL="0" indent="0" fontAlgn="base">
              <a:buNone/>
            </a:pPr>
            <a:endParaRPr lang="en-US" dirty="0"/>
          </a:p>
          <a:p>
            <a:pPr marL="0" indent="0" fontAlgn="base">
              <a:buNone/>
            </a:pPr>
            <a:r>
              <a:rPr lang="en-US" dirty="0"/>
              <a:t>Note that the target audience for the brand-positioning statement should include all the audiences for the brand, not just the specific, narrowly defined target segment you’d expect in a product- or service-positioning statement </a:t>
            </a:r>
          </a:p>
          <a:p>
            <a:endParaRPr lang="en-US" dirty="0"/>
          </a:p>
        </p:txBody>
      </p:sp>
    </p:spTree>
    <p:extLst>
      <p:ext uri="{BB962C8B-B14F-4D97-AF65-F5344CB8AC3E}">
        <p14:creationId xmlns:p14="http://schemas.microsoft.com/office/powerpoint/2010/main" val="9740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LEGO</a:t>
            </a:r>
          </a:p>
        </p:txBody>
      </p:sp>
      <p:pic>
        <p:nvPicPr>
          <p:cNvPr id="1026" name="Picture 2" descr="Title: The LEGO Brand Framework. Five level framework. First level is Mission: Inspire and develop the builders of tomorrow. Second level is Aspiration: Globalize and innovate the Lego system-in-play. Third level is Promises: Play Promise: joy of building, pride of creation. Partner Promise: Mutual value creation. Planet promise: Positive impact. People Promise: Succeed together. Fourth level is Spirit: Only the best is good enough. Fifth level is Values: Imagination, Creativity, Fun, Learning, Caring, Quality.">
            <a:extLst>
              <a:ext uri="{FF2B5EF4-FFF2-40B4-BE49-F238E27FC236}">
                <a16:creationId xmlns:a16="http://schemas.microsoft.com/office/drawing/2014/main" id="{0E4DCCAE-A952-7B4D-9A0B-15A90AFE5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9877914" cy="537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62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6046694" cy="1325563"/>
          </a:xfrm>
        </p:spPr>
        <p:txBody>
          <a:bodyPr/>
          <a:lstStyle/>
          <a:p>
            <a:r>
              <a:rPr lang="en-US" dirty="0"/>
              <a:t>Brand Personality: My LEGO Friend</a:t>
            </a:r>
          </a:p>
        </p:txBody>
      </p:sp>
      <p:sp>
        <p:nvSpPr>
          <p:cNvPr id="3" name="Content Placeholder 2"/>
          <p:cNvSpPr>
            <a:spLocks noGrp="1"/>
          </p:cNvSpPr>
          <p:nvPr>
            <p:ph type="body" idx="1"/>
          </p:nvPr>
        </p:nvSpPr>
        <p:spPr>
          <a:xfrm>
            <a:off x="838200" y="1825625"/>
            <a:ext cx="6046694" cy="4351338"/>
          </a:xfrm>
        </p:spPr>
        <p:txBody>
          <a:bodyPr/>
          <a:lstStyle/>
          <a:p>
            <a:pPr marL="28575" indent="0">
              <a:buNone/>
            </a:pPr>
            <a:r>
              <a:rPr lang="en-US" dirty="0"/>
              <a:t>My LEGO friend . . . has a vivid imagination . . . is curious and likes to try out new things . . . is always positive and optimistic . . . is fun to be around with . . . enjoys bringing people together . . . is friendly and approachable . . . is caring for others . . . doesn’t get bothered by the little things . . . can comfortably adapt to play different roles</a:t>
            </a:r>
          </a:p>
        </p:txBody>
      </p:sp>
      <p:pic>
        <p:nvPicPr>
          <p:cNvPr id="14338" name="Picture 2" descr="A city block with tall buildings made of le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388" y="739549"/>
            <a:ext cx="4274412" cy="543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0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Brand?</a:t>
            </a:r>
          </a:p>
        </p:txBody>
      </p:sp>
      <p:sp>
        <p:nvSpPr>
          <p:cNvPr id="3" name="Text Placeholder 2"/>
          <p:cNvSpPr>
            <a:spLocks noGrp="1"/>
          </p:cNvSpPr>
          <p:nvPr>
            <p:ph type="body" idx="1"/>
          </p:nvPr>
        </p:nvSpPr>
        <p:spPr/>
        <p:txBody>
          <a:bodyPr/>
          <a:lstStyle/>
          <a:p>
            <a:r>
              <a:rPr lang="en-US" dirty="0"/>
              <a:t>An identifier</a:t>
            </a:r>
          </a:p>
          <a:p>
            <a:r>
              <a:rPr lang="en-US" dirty="0"/>
              <a:t>A promise</a:t>
            </a:r>
          </a:p>
          <a:p>
            <a:r>
              <a:rPr lang="en-US" dirty="0"/>
              <a:t>An asset</a:t>
            </a:r>
          </a:p>
          <a:p>
            <a:r>
              <a:rPr lang="en-US" dirty="0"/>
              <a:t>A set of perceptions</a:t>
            </a:r>
          </a:p>
          <a:p>
            <a:r>
              <a:rPr lang="en-US" dirty="0"/>
              <a:t>A “mind share”</a:t>
            </a:r>
          </a:p>
          <a:p>
            <a:endParaRPr lang="en-US" dirty="0"/>
          </a:p>
        </p:txBody>
      </p:sp>
      <p:pic>
        <p:nvPicPr>
          <p:cNvPr id="5" name="Picture 4" descr="Starbucks logo sign.">
            <a:extLst>
              <a:ext uri="{FF2B5EF4-FFF2-40B4-BE49-F238E27FC236}">
                <a16:creationId xmlns:a16="http://schemas.microsoft.com/office/drawing/2014/main" id="{AE0373B6-08A5-C846-86AE-0FD9DC1E79CE}"/>
              </a:ext>
            </a:extLst>
          </p:cNvPr>
          <p:cNvPicPr>
            <a:picLocks noChangeAspect="1"/>
          </p:cNvPicPr>
          <p:nvPr/>
        </p:nvPicPr>
        <p:blipFill>
          <a:blip r:embed="rId3"/>
          <a:stretch>
            <a:fillRect/>
          </a:stretch>
        </p:blipFill>
        <p:spPr>
          <a:xfrm>
            <a:off x="6172199" y="1825625"/>
            <a:ext cx="5181599" cy="3427412"/>
          </a:xfrm>
          <a:prstGeom prst="rect">
            <a:avLst/>
          </a:prstGeom>
        </p:spPr>
      </p:pic>
    </p:spTree>
    <p:extLst>
      <p:ext uri="{BB962C8B-B14F-4D97-AF65-F5344CB8AC3E}">
        <p14:creationId xmlns:p14="http://schemas.microsoft.com/office/powerpoint/2010/main" val="177495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94B-BF7F-D444-9C77-0D0BE5F00791}"/>
              </a:ext>
            </a:extLst>
          </p:cNvPr>
          <p:cNvSpPr>
            <a:spLocks noGrp="1"/>
          </p:cNvSpPr>
          <p:nvPr>
            <p:ph type="title"/>
          </p:nvPr>
        </p:nvSpPr>
        <p:spPr/>
        <p:txBody>
          <a:bodyPr/>
          <a:lstStyle/>
          <a:p>
            <a:r>
              <a:rPr lang="en-US" dirty="0"/>
              <a:t>Brand, Messaging, and Marketing Alignment</a:t>
            </a:r>
          </a:p>
        </p:txBody>
      </p:sp>
      <p:pic>
        <p:nvPicPr>
          <p:cNvPr id="4" name="Picture 3" descr="Title: Brand, Messaging, and Marketing Alignment. A pyramid with three levels showing time frame and tools and artifacts for different strategies.  At the base of the pyramid is “Campaign-specific marketing, messaging, and communications strategy.” The time frame for this strategy is “Aligns with yearly goals, but adjusts at least quarterly to reflect evolving priorities. Tools and artifacts for this strategy are “Campaigns, tactics, messaging, proof points, and touch points.” In the middle of the pyramid is “Market-specific positioning and messaging strategy.” The time frame for this strategy is “Refreshes every 12 to 24 months, depending on market dynamics.” Tools and artifacts for this stage are “Target segments, market-specific positioning, and key marketing messages.” The top level of the pyramid is “Brand Strategy.” The time frame for this strategy is “Highly consistent from year to year with periodic refinement.” The tools and artifacts for this strategy are “Mission and value proposition, core values, brand voice and personality, brand positioning, and tagline.”">
            <a:extLst>
              <a:ext uri="{FF2B5EF4-FFF2-40B4-BE49-F238E27FC236}">
                <a16:creationId xmlns:a16="http://schemas.microsoft.com/office/drawing/2014/main" id="{84687444-7854-834C-B56A-F70798A60EF4}"/>
              </a:ext>
            </a:extLst>
          </p:cNvPr>
          <p:cNvPicPr>
            <a:picLocks noChangeAspect="1"/>
          </p:cNvPicPr>
          <p:nvPr/>
        </p:nvPicPr>
        <p:blipFill>
          <a:blip r:embed="rId3"/>
          <a:stretch>
            <a:fillRect/>
          </a:stretch>
        </p:blipFill>
        <p:spPr>
          <a:xfrm>
            <a:off x="2081428" y="1301621"/>
            <a:ext cx="8029143" cy="5261230"/>
          </a:xfrm>
          <a:prstGeom prst="rect">
            <a:avLst/>
          </a:prstGeom>
        </p:spPr>
      </p:pic>
    </p:spTree>
    <p:extLst>
      <p:ext uri="{BB962C8B-B14F-4D97-AF65-F5344CB8AC3E}">
        <p14:creationId xmlns:p14="http://schemas.microsoft.com/office/powerpoint/2010/main" val="2245391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Selecting a Brand Name</a:t>
            </a:r>
          </a:p>
        </p:txBody>
      </p:sp>
      <p:sp>
        <p:nvSpPr>
          <p:cNvPr id="3" name="Content Placeholder 2"/>
          <p:cNvSpPr>
            <a:spLocks noGrp="1"/>
          </p:cNvSpPr>
          <p:nvPr>
            <p:ph type="body" idx="1"/>
          </p:nvPr>
        </p:nvSpPr>
        <p:spPr/>
        <p:txBody>
          <a:bodyPr/>
          <a:lstStyle/>
          <a:p>
            <a:pPr marL="0" indent="0">
              <a:buNone/>
            </a:pPr>
            <a:r>
              <a:rPr lang="en-US" dirty="0"/>
              <a:t>Selecting a brand name is one of the most important product decisions a seller makes</a:t>
            </a:r>
          </a:p>
        </p:txBody>
      </p:sp>
      <p:pic>
        <p:nvPicPr>
          <p:cNvPr id="9218" name="Picture 2" descr="A name tag that reads Hello my name is opport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862" y="2818720"/>
            <a:ext cx="4950277" cy="371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88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of Naming a Brand</a:t>
            </a:r>
          </a:p>
        </p:txBody>
      </p:sp>
      <p:sp>
        <p:nvSpPr>
          <p:cNvPr id="3" name="Content Placeholder 2"/>
          <p:cNvSpPr>
            <a:spLocks noGrp="1"/>
          </p:cNvSpPr>
          <p:nvPr>
            <p:ph type="body" idx="1"/>
          </p:nvPr>
        </p:nvSpPr>
        <p:spPr/>
        <p:txBody>
          <a:bodyPr/>
          <a:lstStyle/>
          <a:p>
            <a:pPr marL="371475" indent="-342900">
              <a:buSzPct val="100000"/>
              <a:buFont typeface="+mj-lt"/>
              <a:buAutoNum type="arabicPeriod"/>
            </a:pPr>
            <a:r>
              <a:rPr lang="en-US" dirty="0"/>
              <a:t>Define what you’re naming</a:t>
            </a:r>
          </a:p>
          <a:p>
            <a:pPr marL="371475" indent="-342900">
              <a:buSzPct val="100000"/>
              <a:buFont typeface="+mj-lt"/>
              <a:buAutoNum type="arabicPeriod"/>
            </a:pPr>
            <a:r>
              <a:rPr lang="en-US" dirty="0"/>
              <a:t>Check the landscape</a:t>
            </a:r>
          </a:p>
          <a:p>
            <a:pPr marL="371475" indent="-342900">
              <a:buSzPct val="100000"/>
              <a:buFont typeface="+mj-lt"/>
              <a:buAutoNum type="arabicPeriod"/>
            </a:pPr>
            <a:r>
              <a:rPr lang="en-US" dirty="0"/>
              <a:t>Brainstorm ideas</a:t>
            </a:r>
          </a:p>
          <a:p>
            <a:pPr marL="371475" indent="-342900">
              <a:buSzPct val="100000"/>
              <a:buFont typeface="+mj-lt"/>
              <a:buAutoNum type="arabicPeriod"/>
            </a:pPr>
            <a:r>
              <a:rPr lang="en-US" dirty="0"/>
              <a:t>Screen and knock out problematic names</a:t>
            </a:r>
          </a:p>
          <a:p>
            <a:pPr lvl="1"/>
            <a:r>
              <a:rPr lang="en-US" dirty="0"/>
              <a:t>Perceptual screening</a:t>
            </a:r>
          </a:p>
          <a:p>
            <a:pPr lvl="1"/>
            <a:r>
              <a:rPr lang="en-US" dirty="0"/>
              <a:t>Legal screening</a:t>
            </a:r>
          </a:p>
          <a:p>
            <a:pPr lvl="1"/>
            <a:r>
              <a:rPr lang="en-US" dirty="0"/>
              <a:t>Linguistic screening</a:t>
            </a:r>
          </a:p>
          <a:p>
            <a:pPr marL="371475" indent="-342900">
              <a:buSzPct val="100000"/>
              <a:buFont typeface="+mj-lt"/>
              <a:buAutoNum type="arabicPeriod"/>
            </a:pPr>
            <a:r>
              <a:rPr lang="en-US" dirty="0"/>
              <a:t>Check domain name and social media availability</a:t>
            </a:r>
          </a:p>
          <a:p>
            <a:pPr lvl="1"/>
            <a:r>
              <a:rPr lang="en-US" dirty="0"/>
              <a:t>Look at variations of your chosen name(s)</a:t>
            </a:r>
          </a:p>
          <a:p>
            <a:pPr lvl="1"/>
            <a:r>
              <a:rPr lang="en-US" dirty="0"/>
              <a:t>Check out your internet “neighbors” </a:t>
            </a:r>
          </a:p>
          <a:p>
            <a:pPr lvl="1"/>
            <a:r>
              <a:rPr lang="en-US" dirty="0"/>
              <a:t>Reserve domains in geographies where you plan to do business</a:t>
            </a:r>
          </a:p>
          <a:p>
            <a:pPr marL="371475" indent="-342900">
              <a:buSzPct val="100000"/>
              <a:buFont typeface="+mj-lt"/>
              <a:buAutoNum type="arabicPeriod"/>
            </a:pPr>
            <a:r>
              <a:rPr lang="en-US" dirty="0"/>
              <a:t>Customer-test your final short-listed names</a:t>
            </a:r>
          </a:p>
          <a:p>
            <a:pPr marL="371475" indent="-342900">
              <a:buSzPct val="100000"/>
              <a:buFont typeface="+mj-lt"/>
              <a:buAutoNum type="arabicPeriod"/>
            </a:pPr>
            <a:r>
              <a:rPr lang="en-US" dirty="0"/>
              <a:t>Make your final selection</a:t>
            </a:r>
          </a:p>
          <a:p>
            <a:pPr marL="371475" indent="-342900">
              <a:buSzPct val="100000"/>
              <a:buFont typeface="+mj-lt"/>
              <a:buAutoNum type="arabicPeriod"/>
            </a:pPr>
            <a:r>
              <a:rPr lang="en-US" dirty="0"/>
              <a:t>Take steps to get trademark protection for your new brand</a:t>
            </a:r>
          </a:p>
        </p:txBody>
      </p:sp>
      <p:pic>
        <p:nvPicPr>
          <p:cNvPr id="9" name="Picture 2" descr="Official trademark symbol: black circle with a capital letter R in the middle.">
            <a:extLst>
              <a:ext uri="{FF2B5EF4-FFF2-40B4-BE49-F238E27FC236}">
                <a16:creationId xmlns:a16="http://schemas.microsoft.com/office/drawing/2014/main" id="{FD60063B-1951-2947-892C-773E4349B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416" y="1690690"/>
            <a:ext cx="3211286" cy="321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4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t>
            </a:r>
          </a:p>
        </p:txBody>
      </p:sp>
      <p:sp>
        <p:nvSpPr>
          <p:cNvPr id="3" name="Content Placeholder 2"/>
          <p:cNvSpPr>
            <a:spLocks noGrp="1"/>
          </p:cNvSpPr>
          <p:nvPr>
            <p:ph type="body" idx="1"/>
          </p:nvPr>
        </p:nvSpPr>
        <p:spPr/>
        <p:txBody>
          <a:bodyPr>
            <a:noAutofit/>
          </a:bodyPr>
          <a:lstStyle/>
          <a:p>
            <a:pPr fontAlgn="base"/>
            <a:r>
              <a:rPr lang="en-US" dirty="0"/>
              <a:t>Quality</a:t>
            </a:r>
          </a:p>
          <a:p>
            <a:pPr fontAlgn="base"/>
            <a:r>
              <a:rPr lang="en-US" dirty="0"/>
              <a:t>Safety</a:t>
            </a:r>
          </a:p>
          <a:p>
            <a:pPr fontAlgn="base"/>
            <a:r>
              <a:rPr lang="en-US" dirty="0"/>
              <a:t>Instruction</a:t>
            </a:r>
          </a:p>
          <a:p>
            <a:pPr fontAlgn="base"/>
            <a:r>
              <a:rPr lang="en-US" dirty="0"/>
              <a:t>Legal compliance</a:t>
            </a:r>
          </a:p>
          <a:p>
            <a:pPr fontAlgn="base"/>
            <a:r>
              <a:rPr lang="en-US" dirty="0"/>
              <a:t>Distinction</a:t>
            </a:r>
          </a:p>
          <a:p>
            <a:pPr fontAlgn="base"/>
            <a:r>
              <a:rPr lang="en-US" dirty="0"/>
              <a:t>Affordability</a:t>
            </a:r>
          </a:p>
          <a:p>
            <a:pPr fontAlgn="base"/>
            <a:r>
              <a:rPr lang="en-US" dirty="0"/>
              <a:t>Convenience and Utility</a:t>
            </a:r>
          </a:p>
          <a:p>
            <a:pPr fontAlgn="base"/>
            <a:r>
              <a:rPr lang="en-US" dirty="0"/>
              <a:t>Aesthetic beauty</a:t>
            </a:r>
          </a:p>
          <a:p>
            <a:pPr fontAlgn="base"/>
            <a:r>
              <a:rPr lang="en-US" dirty="0"/>
              <a:t>Sustainability</a:t>
            </a:r>
          </a:p>
          <a:p>
            <a:endParaRPr lang="en-US" dirty="0"/>
          </a:p>
        </p:txBody>
      </p:sp>
      <p:pic>
        <p:nvPicPr>
          <p:cNvPr id="11266" name="Picture 2" descr="A bottle of pink perfume with a very large lid that looks like a diamond. The bottle is next to a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100" y="1825625"/>
            <a:ext cx="5049699" cy="326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4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Packaging Matters</a:t>
            </a:r>
          </a:p>
        </p:txBody>
      </p:sp>
      <p:sp>
        <p:nvSpPr>
          <p:cNvPr id="3" name="Content Placeholder 2"/>
          <p:cNvSpPr>
            <a:spLocks noGrp="1"/>
          </p:cNvSpPr>
          <p:nvPr>
            <p:ph type="body" idx="1"/>
          </p:nvPr>
        </p:nvSpPr>
        <p:spPr/>
        <p:txBody>
          <a:bodyPr/>
          <a:lstStyle/>
          <a:p>
            <a:pPr marL="0" indent="0">
              <a:buNone/>
            </a:pPr>
            <a:r>
              <a:rPr lang="en-US" dirty="0"/>
              <a:t>Packaging should fit the product and the customer and promote brand loyalty</a:t>
            </a:r>
          </a:p>
        </p:txBody>
      </p:sp>
      <p:pic>
        <p:nvPicPr>
          <p:cNvPr id="12290" name="Picture 2" descr="A small child clutching a can of Pring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693" y="2657476"/>
            <a:ext cx="6154615"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003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Branding Strategies</a:t>
            </a:r>
          </a:p>
        </p:txBody>
      </p:sp>
      <p:sp>
        <p:nvSpPr>
          <p:cNvPr id="3" name="Text Placeholder 2"/>
          <p:cNvSpPr>
            <a:spLocks noGrp="1"/>
          </p:cNvSpPr>
          <p:nvPr>
            <p:ph type="body" idx="1"/>
          </p:nvPr>
        </p:nvSpPr>
        <p:spPr>
          <a:xfrm>
            <a:off x="838200" y="1825625"/>
            <a:ext cx="7001434" cy="4351338"/>
          </a:xfrm>
        </p:spPr>
        <p:txBody>
          <a:bodyPr/>
          <a:lstStyle/>
          <a:p>
            <a:r>
              <a:rPr lang="en-US" dirty="0"/>
              <a:t>Branded house: Apple, BMW</a:t>
            </a:r>
          </a:p>
          <a:p>
            <a:r>
              <a:rPr lang="en-US" dirty="0"/>
              <a:t>House of brands: Tang, Kool Aid</a:t>
            </a:r>
          </a:p>
          <a:p>
            <a:r>
              <a:rPr lang="en-US" dirty="0"/>
              <a:t>Private label or store branding: Safeway Organics</a:t>
            </a:r>
          </a:p>
          <a:p>
            <a:r>
              <a:rPr lang="en-US" dirty="0"/>
              <a:t>“No brand” branding</a:t>
            </a:r>
          </a:p>
          <a:p>
            <a:r>
              <a:rPr lang="en-US" dirty="0"/>
              <a:t>Personal and organizational </a:t>
            </a:r>
          </a:p>
          <a:p>
            <a:r>
              <a:rPr lang="en-US" dirty="0"/>
              <a:t>Place branding: Las Vegas</a:t>
            </a:r>
          </a:p>
          <a:p>
            <a:r>
              <a:rPr lang="en-US" dirty="0"/>
              <a:t>Co-branding: Liz Lange at Target</a:t>
            </a:r>
          </a:p>
          <a:p>
            <a:r>
              <a:rPr lang="en-US" dirty="0"/>
              <a:t>Licensing </a:t>
            </a:r>
            <a:r>
              <a:rPr lang="mr-IN" dirty="0"/>
              <a:t>–</a:t>
            </a:r>
            <a:r>
              <a:rPr lang="en-US" dirty="0"/>
              <a:t> Campbell’s + Star Wars </a:t>
            </a:r>
          </a:p>
          <a:p>
            <a:r>
              <a:rPr lang="en-US" dirty="0"/>
              <a:t>Brand extension and line extension: Diet Coke, Jell-O pudding pops</a:t>
            </a:r>
          </a:p>
        </p:txBody>
      </p:sp>
      <p:pic>
        <p:nvPicPr>
          <p:cNvPr id="8" name="Picture 7" descr="Cambell's Soup with Star Wars branding. This is an example of Licensing. ">
            <a:extLst>
              <a:ext uri="{FF2B5EF4-FFF2-40B4-BE49-F238E27FC236}">
                <a16:creationId xmlns:a16="http://schemas.microsoft.com/office/drawing/2014/main" id="{1E339712-D831-8A41-876C-75C74A599676}"/>
              </a:ext>
            </a:extLst>
          </p:cNvPr>
          <p:cNvPicPr>
            <a:picLocks noChangeAspect="1"/>
          </p:cNvPicPr>
          <p:nvPr/>
        </p:nvPicPr>
        <p:blipFill>
          <a:blip r:embed="rId3"/>
          <a:stretch>
            <a:fillRect/>
          </a:stretch>
        </p:blipFill>
        <p:spPr>
          <a:xfrm>
            <a:off x="8134096" y="1825625"/>
            <a:ext cx="2952136" cy="4341376"/>
          </a:xfrm>
          <a:prstGeom prst="rect">
            <a:avLst/>
          </a:prstGeom>
        </p:spPr>
      </p:pic>
    </p:spTree>
    <p:extLst>
      <p:ext uri="{BB962C8B-B14F-4D97-AF65-F5344CB8AC3E}">
        <p14:creationId xmlns:p14="http://schemas.microsoft.com/office/powerpoint/2010/main" val="636132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Questions</a:t>
            </a:r>
          </a:p>
        </p:txBody>
      </p:sp>
      <p:sp>
        <p:nvSpPr>
          <p:cNvPr id="3" name="Content Placeholder 2"/>
          <p:cNvSpPr>
            <a:spLocks noGrp="1"/>
          </p:cNvSpPr>
          <p:nvPr>
            <p:ph type="body" idx="1"/>
          </p:nvPr>
        </p:nvSpPr>
        <p:spPr/>
        <p:txBody>
          <a:bodyPr/>
          <a:lstStyle/>
          <a:p>
            <a:pPr marL="0" indent="0">
              <a:buNone/>
            </a:pPr>
            <a:r>
              <a:rPr lang="en-US" dirty="0"/>
              <a:t>What are the advantages and disadvantages of licensing for a brand?</a:t>
            </a:r>
          </a:p>
        </p:txBody>
      </p:sp>
    </p:spTree>
    <p:extLst>
      <p:ext uri="{BB962C8B-B14F-4D97-AF65-F5344CB8AC3E}">
        <p14:creationId xmlns:p14="http://schemas.microsoft.com/office/powerpoint/2010/main" val="228754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Review</a:t>
            </a:r>
          </a:p>
        </p:txBody>
      </p:sp>
      <p:sp>
        <p:nvSpPr>
          <p:cNvPr id="3" name="Content Placeholder 2"/>
          <p:cNvSpPr>
            <a:spLocks noGrp="1"/>
          </p:cNvSpPr>
          <p:nvPr>
            <p:ph type="body" idx="1"/>
          </p:nvPr>
        </p:nvSpPr>
        <p:spPr/>
        <p:txBody>
          <a:bodyPr/>
          <a:lstStyle/>
          <a:p>
            <a:r>
              <a:rPr lang="en-US" dirty="0"/>
              <a:t>What are the elements of brand? How do brands add value to an organization’s products and services?</a:t>
            </a:r>
          </a:p>
          <a:p>
            <a:r>
              <a:rPr lang="en-US" dirty="0"/>
              <a:t>What is brand equity and how is it measured?</a:t>
            </a:r>
          </a:p>
          <a:p>
            <a:r>
              <a:rPr lang="en-US" dirty="0"/>
              <a:t>How do marketers use brand positioning to align marketing activities and build successful brands?</a:t>
            </a:r>
          </a:p>
          <a:p>
            <a:r>
              <a:rPr lang="en-US" dirty="0"/>
              <a:t>How does name selection contribute to the success of a brand?</a:t>
            </a:r>
          </a:p>
          <a:p>
            <a:r>
              <a:rPr lang="en-US" dirty="0"/>
              <a:t>What role does packaging play in the brand-building process?</a:t>
            </a:r>
          </a:p>
          <a:p>
            <a:r>
              <a:rPr lang="en-US" dirty="0"/>
              <a:t>What are key strategies for developing brands including brand ownership, brand and line extensions, co-branding and licensing?</a:t>
            </a:r>
          </a:p>
          <a:p>
            <a:endParaRPr lang="en-US" dirty="0"/>
          </a:p>
        </p:txBody>
      </p:sp>
    </p:spTree>
    <p:extLst>
      <p:ext uri="{BB962C8B-B14F-4D97-AF65-F5344CB8AC3E}">
        <p14:creationId xmlns:p14="http://schemas.microsoft.com/office/powerpoint/2010/main" val="2555586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Tangible and Intangible Elements</a:t>
            </a:r>
          </a:p>
        </p:txBody>
      </p:sp>
      <p:sp>
        <p:nvSpPr>
          <p:cNvPr id="7" name="Rectangle 6">
            <a:extLst>
              <a:ext uri="{FF2B5EF4-FFF2-40B4-BE49-F238E27FC236}">
                <a16:creationId xmlns:a16="http://schemas.microsoft.com/office/drawing/2014/main" id="{13E10E17-BE74-3843-B2C8-292D703C10A0}"/>
              </a:ext>
            </a:extLst>
          </p:cNvPr>
          <p:cNvSpPr/>
          <p:nvPr/>
        </p:nvSpPr>
        <p:spPr>
          <a:xfrm>
            <a:off x="629264" y="1690692"/>
            <a:ext cx="10722947" cy="369332"/>
          </a:xfrm>
          <a:prstGeom prst="rect">
            <a:avLst/>
          </a:prstGeom>
        </p:spPr>
        <p:txBody>
          <a:bodyPr wrap="square">
            <a:spAutoFit/>
          </a:bodyPr>
          <a:lstStyle/>
          <a:p>
            <a:pPr marL="203200" indent="0" fontAlgn="base">
              <a:buNone/>
            </a:pPr>
            <a:r>
              <a:rPr lang="en-US" sz="1800" dirty="0">
                <a:latin typeface="Century Gothic" panose="020B0502020202020204" pitchFamily="34" charset="0"/>
              </a:rPr>
              <a:t>Brands are a combination of tangible and intangible elements</a:t>
            </a:r>
          </a:p>
        </p:txBody>
      </p:sp>
      <p:sp>
        <p:nvSpPr>
          <p:cNvPr id="3" name="Text Placeholder 2"/>
          <p:cNvSpPr>
            <a:spLocks noGrp="1"/>
          </p:cNvSpPr>
          <p:nvPr>
            <p:ph type="body" idx="1"/>
          </p:nvPr>
        </p:nvSpPr>
        <p:spPr>
          <a:xfrm>
            <a:off x="836610" y="2192343"/>
            <a:ext cx="5157787" cy="823912"/>
          </a:xfrm>
        </p:spPr>
        <p:txBody>
          <a:bodyPr>
            <a:normAutofit/>
          </a:bodyPr>
          <a:lstStyle/>
          <a:p>
            <a:pPr marL="203200" indent="0" fontAlgn="base">
              <a:buNone/>
            </a:pPr>
            <a:r>
              <a:rPr lang="en-US" sz="2400" dirty="0"/>
              <a:t>Tangible</a:t>
            </a:r>
          </a:p>
        </p:txBody>
      </p:sp>
      <p:sp>
        <p:nvSpPr>
          <p:cNvPr id="4" name="Text Placeholder 3">
            <a:extLst>
              <a:ext uri="{FF2B5EF4-FFF2-40B4-BE49-F238E27FC236}">
                <a16:creationId xmlns:a16="http://schemas.microsoft.com/office/drawing/2014/main" id="{D68A617E-E43A-7543-9CB7-9AB5F2E330FB}"/>
              </a:ext>
            </a:extLst>
          </p:cNvPr>
          <p:cNvSpPr>
            <a:spLocks noGrp="1"/>
          </p:cNvSpPr>
          <p:nvPr>
            <p:ph type="body" idx="2"/>
          </p:nvPr>
        </p:nvSpPr>
        <p:spPr>
          <a:xfrm>
            <a:off x="836610" y="3016255"/>
            <a:ext cx="5157787" cy="2833841"/>
          </a:xfrm>
        </p:spPr>
        <p:txBody>
          <a:bodyPr/>
          <a:lstStyle/>
          <a:p>
            <a:pPr fontAlgn="base"/>
            <a:r>
              <a:rPr lang="en-US" sz="2000" dirty="0"/>
              <a:t>Visual design elements - logo, color, images, tagline, packaging, etc.</a:t>
            </a:r>
          </a:p>
          <a:p>
            <a:pPr fontAlgn="base"/>
            <a:r>
              <a:rPr lang="en-US" sz="2000" dirty="0"/>
              <a:t>Distinctive product features - quality, design sensibility, personality, etc.</a:t>
            </a:r>
          </a:p>
        </p:txBody>
      </p:sp>
      <p:sp>
        <p:nvSpPr>
          <p:cNvPr id="5" name="Text Placeholder 4">
            <a:extLst>
              <a:ext uri="{FF2B5EF4-FFF2-40B4-BE49-F238E27FC236}">
                <a16:creationId xmlns:a16="http://schemas.microsoft.com/office/drawing/2014/main" id="{7C96089A-C3B8-9D47-9CE0-DEC12757730B}"/>
              </a:ext>
            </a:extLst>
          </p:cNvPr>
          <p:cNvSpPr>
            <a:spLocks noGrp="1"/>
          </p:cNvSpPr>
          <p:nvPr>
            <p:ph type="body" idx="3"/>
          </p:nvPr>
        </p:nvSpPr>
        <p:spPr>
          <a:xfrm>
            <a:off x="6169023" y="2192343"/>
            <a:ext cx="5183188" cy="823912"/>
          </a:xfrm>
        </p:spPr>
        <p:txBody>
          <a:bodyPr/>
          <a:lstStyle/>
          <a:p>
            <a:r>
              <a:rPr lang="en-US" sz="2400" dirty="0"/>
              <a:t>Intangible</a:t>
            </a:r>
          </a:p>
        </p:txBody>
      </p:sp>
      <p:sp>
        <p:nvSpPr>
          <p:cNvPr id="6" name="Text Placeholder 5">
            <a:extLst>
              <a:ext uri="{FF2B5EF4-FFF2-40B4-BE49-F238E27FC236}">
                <a16:creationId xmlns:a16="http://schemas.microsoft.com/office/drawing/2014/main" id="{7EF1539F-6916-F147-B37E-75D77DD75BD7}"/>
              </a:ext>
            </a:extLst>
          </p:cNvPr>
          <p:cNvSpPr>
            <a:spLocks noGrp="1"/>
          </p:cNvSpPr>
          <p:nvPr>
            <p:ph type="body" idx="4"/>
          </p:nvPr>
        </p:nvSpPr>
        <p:spPr>
          <a:xfrm>
            <a:off x="6169023" y="3016255"/>
            <a:ext cx="5183188" cy="2833841"/>
          </a:xfrm>
        </p:spPr>
        <p:txBody>
          <a:bodyPr/>
          <a:lstStyle/>
          <a:p>
            <a:r>
              <a:rPr lang="en-US" sz="2000" dirty="0"/>
              <a:t>Customers’ experience with a product or company -  reputation, customer experience</a:t>
            </a:r>
          </a:p>
          <a:p>
            <a:endParaRPr lang="en-US" sz="2000" dirty="0"/>
          </a:p>
        </p:txBody>
      </p:sp>
    </p:spTree>
    <p:extLst>
      <p:ext uri="{BB962C8B-B14F-4D97-AF65-F5344CB8AC3E}">
        <p14:creationId xmlns:p14="http://schemas.microsoft.com/office/powerpoint/2010/main" val="4401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Brands Convey Meaning</a:t>
            </a:r>
          </a:p>
        </p:txBody>
      </p:sp>
      <p:sp>
        <p:nvSpPr>
          <p:cNvPr id="3" name="Text Placeholder 2"/>
          <p:cNvSpPr>
            <a:spLocks noGrp="1"/>
          </p:cNvSpPr>
          <p:nvPr>
            <p:ph type="body" idx="1"/>
          </p:nvPr>
        </p:nvSpPr>
        <p:spPr>
          <a:xfrm>
            <a:off x="838200" y="1825625"/>
            <a:ext cx="5333999" cy="4351338"/>
          </a:xfrm>
        </p:spPr>
        <p:txBody>
          <a:bodyPr>
            <a:normAutofit lnSpcReduction="10000"/>
          </a:bodyPr>
          <a:lstStyle/>
          <a:p>
            <a:pPr fontAlgn="base"/>
            <a:r>
              <a:rPr lang="en-US" b="1" dirty="0"/>
              <a:t>Attributes:</a:t>
            </a:r>
            <a:r>
              <a:rPr lang="en-US" dirty="0"/>
              <a:t> specific product features</a:t>
            </a:r>
          </a:p>
          <a:p>
            <a:pPr fontAlgn="base"/>
            <a:r>
              <a:rPr lang="en-US" b="1" dirty="0"/>
              <a:t>Benefits:</a:t>
            </a:r>
            <a:r>
              <a:rPr lang="en-US" dirty="0"/>
              <a:t> attributes translate into functional and emotional benefits</a:t>
            </a:r>
          </a:p>
          <a:p>
            <a:pPr fontAlgn="base"/>
            <a:r>
              <a:rPr lang="en-US" b="1" dirty="0"/>
              <a:t>Values:</a:t>
            </a:r>
            <a:r>
              <a:rPr lang="en-US" dirty="0"/>
              <a:t> company values and operational principles</a:t>
            </a:r>
          </a:p>
          <a:p>
            <a:pPr fontAlgn="base"/>
            <a:r>
              <a:rPr lang="en-US" b="1" dirty="0"/>
              <a:t>Culture:</a:t>
            </a:r>
            <a:r>
              <a:rPr lang="en-US" dirty="0"/>
              <a:t> cultural elements of the company and brand</a:t>
            </a:r>
          </a:p>
          <a:p>
            <a:pPr fontAlgn="base"/>
            <a:r>
              <a:rPr lang="en-US" b="1" dirty="0"/>
              <a:t>Personality:</a:t>
            </a:r>
            <a:r>
              <a:rPr lang="en-US" dirty="0"/>
              <a:t> strong brands often project a distinctive personality</a:t>
            </a:r>
          </a:p>
          <a:p>
            <a:pPr fontAlgn="base"/>
            <a:r>
              <a:rPr lang="en-US" b="1" dirty="0"/>
              <a:t>User:</a:t>
            </a:r>
            <a:r>
              <a:rPr lang="en-US" dirty="0"/>
              <a:t> brands may suggest the </a:t>
            </a:r>
          </a:p>
          <a:p>
            <a:pPr marL="203200" indent="0" fontAlgn="base">
              <a:buNone/>
            </a:pPr>
            <a:r>
              <a:rPr lang="en-US" dirty="0"/>
              <a:t> types of consumers who buy </a:t>
            </a:r>
          </a:p>
          <a:p>
            <a:pPr marL="203200" indent="0" fontAlgn="base">
              <a:buNone/>
            </a:pPr>
            <a:r>
              <a:rPr lang="en-US" dirty="0"/>
              <a:t> and use the product</a:t>
            </a:r>
          </a:p>
        </p:txBody>
      </p:sp>
      <p:pic>
        <p:nvPicPr>
          <p:cNvPr id="5" name="Picture 4" descr="Mercedes Benz. ">
            <a:extLst>
              <a:ext uri="{FF2B5EF4-FFF2-40B4-BE49-F238E27FC236}">
                <a16:creationId xmlns:a16="http://schemas.microsoft.com/office/drawing/2014/main" id="{0532788C-0215-3547-9F3C-B91AA90FA43C}"/>
              </a:ext>
            </a:extLst>
          </p:cNvPr>
          <p:cNvPicPr>
            <a:picLocks noChangeAspect="1"/>
          </p:cNvPicPr>
          <p:nvPr/>
        </p:nvPicPr>
        <p:blipFill>
          <a:blip r:embed="rId3"/>
          <a:stretch>
            <a:fillRect/>
          </a:stretch>
        </p:blipFill>
        <p:spPr>
          <a:xfrm>
            <a:off x="6172199" y="1825625"/>
            <a:ext cx="5181599" cy="2901156"/>
          </a:xfrm>
          <a:prstGeom prst="rect">
            <a:avLst/>
          </a:prstGeom>
        </p:spPr>
      </p:pic>
    </p:spTree>
    <p:extLst>
      <p:ext uri="{BB962C8B-B14F-4D97-AF65-F5344CB8AC3E}">
        <p14:creationId xmlns:p14="http://schemas.microsoft.com/office/powerpoint/2010/main" val="1093277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Brands Create Value for Consumers</a:t>
            </a:r>
          </a:p>
        </p:txBody>
      </p:sp>
      <p:sp>
        <p:nvSpPr>
          <p:cNvPr id="3" name="Text Placeholder 2"/>
          <p:cNvSpPr>
            <a:spLocks noGrp="1"/>
          </p:cNvSpPr>
          <p:nvPr>
            <p:ph type="body" idx="1"/>
          </p:nvPr>
        </p:nvSpPr>
        <p:spPr>
          <a:xfrm>
            <a:off x="838200" y="1825625"/>
            <a:ext cx="5181599" cy="4351338"/>
          </a:xfrm>
        </p:spPr>
        <p:txBody>
          <a:bodyPr/>
          <a:lstStyle/>
          <a:p>
            <a:pPr marL="203200" indent="0">
              <a:buNone/>
            </a:pPr>
            <a:r>
              <a:rPr lang="en-US" dirty="0"/>
              <a:t>Brands help simplify consumer choices</a:t>
            </a:r>
          </a:p>
          <a:p>
            <a:pPr marL="203200" indent="0">
              <a:buNone/>
            </a:pPr>
            <a:r>
              <a:rPr lang="en-US" dirty="0"/>
              <a:t>Brands help create trust, so that a person knows what to expect from a branded company, product, or service</a:t>
            </a:r>
          </a:p>
          <a:p>
            <a:pPr marL="203200" indent="0">
              <a:buNone/>
            </a:pPr>
            <a:r>
              <a:rPr lang="en-US" dirty="0"/>
              <a:t>This builds customer loyalty, which is valuable to businesses</a:t>
            </a:r>
          </a:p>
          <a:p>
            <a:pPr marL="203200" indent="0">
              <a:buNone/>
            </a:pPr>
            <a:endParaRPr lang="en-US" dirty="0"/>
          </a:p>
          <a:p>
            <a:pPr marL="203200" indent="0">
              <a:buNone/>
            </a:pPr>
            <a:endParaRPr lang="en-US" dirty="0"/>
          </a:p>
        </p:txBody>
      </p:sp>
      <p:pic>
        <p:nvPicPr>
          <p:cNvPr id="5" name="Picture 4" descr="Dunkin Donuts.">
            <a:extLst>
              <a:ext uri="{FF2B5EF4-FFF2-40B4-BE49-F238E27FC236}">
                <a16:creationId xmlns:a16="http://schemas.microsoft.com/office/drawing/2014/main" id="{697B29E8-F14B-AC44-9CEB-BC2394BDC143}"/>
              </a:ext>
            </a:extLst>
          </p:cNvPr>
          <p:cNvPicPr>
            <a:picLocks noChangeAspect="1"/>
          </p:cNvPicPr>
          <p:nvPr/>
        </p:nvPicPr>
        <p:blipFill>
          <a:blip r:embed="rId3"/>
          <a:stretch>
            <a:fillRect/>
          </a:stretch>
        </p:blipFill>
        <p:spPr>
          <a:xfrm>
            <a:off x="6172199" y="1825624"/>
            <a:ext cx="5181599" cy="3886199"/>
          </a:xfrm>
          <a:prstGeom prst="rect">
            <a:avLst/>
          </a:prstGeom>
        </p:spPr>
      </p:pic>
    </p:spTree>
    <p:extLst>
      <p:ext uri="{BB962C8B-B14F-4D97-AF65-F5344CB8AC3E}">
        <p14:creationId xmlns:p14="http://schemas.microsoft.com/office/powerpoint/2010/main" val="73453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Brands</a:t>
            </a:r>
          </a:p>
        </p:txBody>
      </p:sp>
      <p:sp>
        <p:nvSpPr>
          <p:cNvPr id="3" name="Content Placeholder 2"/>
          <p:cNvSpPr>
            <a:spLocks noGrp="1"/>
          </p:cNvSpPr>
          <p:nvPr>
            <p:ph type="body" idx="1"/>
          </p:nvPr>
        </p:nvSpPr>
        <p:spPr/>
        <p:txBody>
          <a:bodyPr/>
          <a:lstStyle/>
          <a:p>
            <a:pPr marL="28575" indent="0">
              <a:buNone/>
            </a:pPr>
            <a:r>
              <a:rPr lang="en-US" dirty="0"/>
              <a:t>Different types of brands include</a:t>
            </a:r>
          </a:p>
          <a:p>
            <a:r>
              <a:rPr lang="en-US" dirty="0"/>
              <a:t>Individual products</a:t>
            </a:r>
          </a:p>
          <a:p>
            <a:r>
              <a:rPr lang="en-US" dirty="0"/>
              <a:t>Product ranges</a:t>
            </a:r>
          </a:p>
          <a:p>
            <a:r>
              <a:rPr lang="en-US" dirty="0"/>
              <a:t>Services</a:t>
            </a:r>
          </a:p>
          <a:p>
            <a:r>
              <a:rPr lang="en-US" dirty="0"/>
              <a:t>Organizations</a:t>
            </a:r>
          </a:p>
          <a:p>
            <a:r>
              <a:rPr lang="en-US" dirty="0"/>
              <a:t>Individual persons</a:t>
            </a:r>
          </a:p>
          <a:p>
            <a:r>
              <a:rPr lang="en-US" dirty="0"/>
              <a:t>Groups</a:t>
            </a:r>
          </a:p>
          <a:p>
            <a:r>
              <a:rPr lang="en-US" dirty="0"/>
              <a:t>Events</a:t>
            </a:r>
          </a:p>
          <a:p>
            <a:r>
              <a:rPr lang="en-US" dirty="0"/>
              <a:t>Geographic places</a:t>
            </a:r>
          </a:p>
          <a:p>
            <a:r>
              <a:rPr lang="en-US" dirty="0"/>
              <a:t>Private label brands</a:t>
            </a:r>
          </a:p>
          <a:p>
            <a:r>
              <a:rPr lang="en-US" dirty="0"/>
              <a:t>Media</a:t>
            </a:r>
          </a:p>
          <a:p>
            <a:r>
              <a:rPr lang="en-US" dirty="0"/>
              <a:t>e-brands</a:t>
            </a:r>
          </a:p>
          <a:p>
            <a:endParaRPr lang="en-US" dirty="0"/>
          </a:p>
        </p:txBody>
      </p:sp>
      <p:pic>
        <p:nvPicPr>
          <p:cNvPr id="1026" name="Picture 2" descr="A mug containing a foamy drink. The foam is in the shape of a happy 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551" y="1814845"/>
            <a:ext cx="4372897" cy="437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3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Equity</a:t>
            </a:r>
          </a:p>
        </p:txBody>
      </p:sp>
      <p:sp>
        <p:nvSpPr>
          <p:cNvPr id="3" name="Content Placeholder 2"/>
          <p:cNvSpPr>
            <a:spLocks noGrp="1"/>
          </p:cNvSpPr>
          <p:nvPr>
            <p:ph type="body" idx="1"/>
          </p:nvPr>
        </p:nvSpPr>
        <p:spPr>
          <a:xfrm>
            <a:off x="838200" y="1825625"/>
            <a:ext cx="5543221" cy="4351338"/>
          </a:xfrm>
        </p:spPr>
        <p:txBody>
          <a:bodyPr/>
          <a:lstStyle/>
          <a:p>
            <a:r>
              <a:rPr lang="en-US" dirty="0"/>
              <a:t>Brand equity refers to the value of a well-known brand that conjures positive (or negative) mental and emotional associations. </a:t>
            </a:r>
          </a:p>
        </p:txBody>
      </p:sp>
      <p:pic>
        <p:nvPicPr>
          <p:cNvPr id="4098" name="Picture 2" descr="A smiling, computer-generated gecko from the company Ge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272" y="1387883"/>
            <a:ext cx="4544677" cy="522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42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Measure Brand Equity</a:t>
            </a:r>
          </a:p>
        </p:txBody>
      </p:sp>
      <p:sp>
        <p:nvSpPr>
          <p:cNvPr id="3" name="Content Placeholder 2"/>
          <p:cNvSpPr>
            <a:spLocks noGrp="1"/>
          </p:cNvSpPr>
          <p:nvPr>
            <p:ph type="body" idx="1"/>
          </p:nvPr>
        </p:nvSpPr>
        <p:spPr/>
        <p:txBody>
          <a:bodyPr numCol="2">
            <a:normAutofit/>
          </a:bodyPr>
          <a:lstStyle/>
          <a:p>
            <a:pPr fontAlgn="base"/>
            <a:r>
              <a:rPr lang="en-US" dirty="0"/>
              <a:t>Price premium</a:t>
            </a:r>
          </a:p>
          <a:p>
            <a:pPr fontAlgn="base"/>
            <a:r>
              <a:rPr lang="en-US" dirty="0"/>
              <a:t>Customer satisfaction/loyalty</a:t>
            </a:r>
          </a:p>
          <a:p>
            <a:pPr fontAlgn="base"/>
            <a:r>
              <a:rPr lang="en-US" dirty="0"/>
              <a:t>Perceived quality</a:t>
            </a:r>
          </a:p>
          <a:p>
            <a:pPr fontAlgn="base"/>
            <a:r>
              <a:rPr lang="en-US" dirty="0"/>
              <a:t>Leadership/popularity</a:t>
            </a:r>
          </a:p>
          <a:p>
            <a:pPr fontAlgn="base"/>
            <a:r>
              <a:rPr lang="en-US" dirty="0"/>
              <a:t>Value</a:t>
            </a:r>
          </a:p>
          <a:p>
            <a:pPr fontAlgn="base"/>
            <a:r>
              <a:rPr lang="en-US" dirty="0"/>
              <a:t>Brand personality</a:t>
            </a:r>
          </a:p>
          <a:p>
            <a:pPr fontAlgn="base"/>
            <a:r>
              <a:rPr lang="en-US" dirty="0"/>
              <a:t>Organizational associations</a:t>
            </a:r>
          </a:p>
          <a:p>
            <a:pPr fontAlgn="base"/>
            <a:r>
              <a:rPr lang="en-US" dirty="0"/>
              <a:t>Brand awareness</a:t>
            </a:r>
          </a:p>
          <a:p>
            <a:pPr fontAlgn="base"/>
            <a:r>
              <a:rPr lang="en-US" dirty="0"/>
              <a:t>Market share</a:t>
            </a:r>
          </a:p>
          <a:p>
            <a:pPr fontAlgn="base"/>
            <a:r>
              <a:rPr lang="en-US" dirty="0"/>
              <a:t>Market price and distribution coverage</a:t>
            </a:r>
          </a:p>
        </p:txBody>
      </p:sp>
    </p:spTree>
    <p:extLst>
      <p:ext uri="{BB962C8B-B14F-4D97-AF65-F5344CB8AC3E}">
        <p14:creationId xmlns:p14="http://schemas.microsoft.com/office/powerpoint/2010/main" val="389447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Asset Valuator</a:t>
            </a:r>
          </a:p>
        </p:txBody>
      </p:sp>
      <p:sp>
        <p:nvSpPr>
          <p:cNvPr id="3" name="Content Placeholder 2"/>
          <p:cNvSpPr>
            <a:spLocks noGrp="1"/>
          </p:cNvSpPr>
          <p:nvPr>
            <p:ph type="body" idx="1"/>
          </p:nvPr>
        </p:nvSpPr>
        <p:spPr/>
        <p:txBody>
          <a:bodyPr/>
          <a:lstStyle/>
          <a:p>
            <a:pPr fontAlgn="base"/>
            <a:r>
              <a:rPr lang="en-US" b="1" dirty="0"/>
              <a:t>Differentiation</a:t>
            </a:r>
            <a:r>
              <a:rPr lang="en-US" dirty="0"/>
              <a:t>: the defining characteristics of the brand and its distinctiveness relative to competitors</a:t>
            </a:r>
          </a:p>
          <a:p>
            <a:pPr fontAlgn="base"/>
            <a:r>
              <a:rPr lang="en-US" b="1" dirty="0"/>
              <a:t>Relevance</a:t>
            </a:r>
            <a:r>
              <a:rPr lang="en-US" dirty="0"/>
              <a:t>: the appropriateness and connection of the brand to a given consumer</a:t>
            </a:r>
          </a:p>
          <a:p>
            <a:pPr fontAlgn="base"/>
            <a:r>
              <a:rPr lang="en-US" b="1" dirty="0"/>
              <a:t>Esteem</a:t>
            </a:r>
            <a:r>
              <a:rPr lang="en-US" dirty="0"/>
              <a:t>: consumers’ respect for and attraction to the brand</a:t>
            </a:r>
          </a:p>
          <a:p>
            <a:pPr fontAlgn="base"/>
            <a:r>
              <a:rPr lang="en-US" b="1" dirty="0"/>
              <a:t>Knowledge</a:t>
            </a:r>
            <a:r>
              <a:rPr lang="en-US" dirty="0"/>
              <a:t>: consumers’ awareness of the brand and understanding of what it represents</a:t>
            </a:r>
          </a:p>
          <a:p>
            <a:endParaRPr lang="en-US" dirty="0"/>
          </a:p>
        </p:txBody>
      </p:sp>
    </p:spTree>
    <p:extLst>
      <p:ext uri="{BB962C8B-B14F-4D97-AF65-F5344CB8AC3E}">
        <p14:creationId xmlns:p14="http://schemas.microsoft.com/office/powerpoint/2010/main" val="3635425531"/>
      </p:ext>
    </p:extLst>
  </p:cSld>
  <p:clrMapOvr>
    <a:masterClrMapping/>
  </p:clrMapOvr>
</p:sld>
</file>

<file path=ppt/theme/theme1.xml><?xml version="1.0" encoding="utf-8"?>
<a:theme xmlns:a="http://schemas.openxmlformats.org/drawingml/2006/main" name="marketing">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keting" id="{4F637C6D-1591-2F48-982C-BF042D1A9B6F}" vid="{2D10DAE7-C26F-6247-AFB5-CFF9FFBE0B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marketing</Template>
  <TotalTime>4084</TotalTime>
  <Words>1886</Words>
  <Application>Microsoft Macintosh PowerPoint</Application>
  <PresentationFormat>Widescreen</PresentationFormat>
  <Paragraphs>196</Paragraphs>
  <Slides>27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GillSans Light</vt:lpstr>
      <vt:lpstr>Tahoma</vt:lpstr>
      <vt:lpstr>marketing</vt:lpstr>
      <vt:lpstr>Principles of Marketing</vt:lpstr>
      <vt:lpstr>What is a Brand?</vt:lpstr>
      <vt:lpstr>Tangible and Intangible Elements</vt:lpstr>
      <vt:lpstr>Brands Convey Meaning</vt:lpstr>
      <vt:lpstr>Brands Create Value for Consumers</vt:lpstr>
      <vt:lpstr>Types of Brands</vt:lpstr>
      <vt:lpstr>Brand Equity</vt:lpstr>
      <vt:lpstr>How to Measure Brand Equity</vt:lpstr>
      <vt:lpstr>Brand Asset Valuator</vt:lpstr>
      <vt:lpstr>Power Grid</vt:lpstr>
      <vt:lpstr>Other Methods to Measure Brand Equity</vt:lpstr>
      <vt:lpstr>Brand Loyalty</vt:lpstr>
      <vt:lpstr>Types of Customers</vt:lpstr>
      <vt:lpstr>Why Create Loyalty Programs?</vt:lpstr>
      <vt:lpstr>Brand Platform</vt:lpstr>
      <vt:lpstr>Brand Voice or Personality</vt:lpstr>
      <vt:lpstr>Brand Positioning Statement</vt:lpstr>
      <vt:lpstr>Example: LEGO</vt:lpstr>
      <vt:lpstr>Brand Personality: My LEGO Friend</vt:lpstr>
      <vt:lpstr>Brand, Messaging, and Marketing Alignment</vt:lpstr>
      <vt:lpstr>Selecting a Brand Name</vt:lpstr>
      <vt:lpstr>Steps of Naming a Brand</vt:lpstr>
      <vt:lpstr>Packaging </vt:lpstr>
      <vt:lpstr>Packaging Matters</vt:lpstr>
      <vt:lpstr>Branding Strategies</vt:lpstr>
      <vt:lpstr>Practice Questions</vt:lpstr>
      <vt:lpstr>Quick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Liebman</dc:creator>
  <cp:lastModifiedBy>Kiersten Sparks</cp:lastModifiedBy>
  <cp:revision>113</cp:revision>
  <dcterms:created xsi:type="dcterms:W3CDTF">2017-01-24T14:54:50Z</dcterms:created>
  <dcterms:modified xsi:type="dcterms:W3CDTF">2023-01-19T19:01:02Z</dcterms:modified>
</cp:coreProperties>
</file>