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312" r:id="rId2"/>
    <p:sldId id="289" r:id="rId3"/>
    <p:sldId id="290" r:id="rId4"/>
    <p:sldId id="300" r:id="rId5"/>
    <p:sldId id="292" r:id="rId6"/>
    <p:sldId id="293" r:id="rId7"/>
    <p:sldId id="294" r:id="rId8"/>
    <p:sldId id="295" r:id="rId9"/>
    <p:sldId id="296" r:id="rId10"/>
    <p:sldId id="291" r:id="rId11"/>
    <p:sldId id="297" r:id="rId12"/>
    <p:sldId id="298" r:id="rId13"/>
    <p:sldId id="302" r:id="rId14"/>
    <p:sldId id="299" r:id="rId15"/>
    <p:sldId id="301" r:id="rId16"/>
    <p:sldId id="303" r:id="rId17"/>
    <p:sldId id="304" r:id="rId18"/>
    <p:sldId id="313" r:id="rId19"/>
    <p:sldId id="306" r:id="rId20"/>
    <p:sldId id="307" r:id="rId21"/>
    <p:sldId id="308" r:id="rId22"/>
    <p:sldId id="309" r:id="rId23"/>
    <p:sldId id="311" r:id="rId24"/>
    <p:sldId id="288" r:id="rId25"/>
    <p:sldId id="273"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94" autoAdjust="0"/>
    <p:restoredTop sz="86385" autoAdjust="0"/>
  </p:normalViewPr>
  <p:slideViewPr>
    <p:cSldViewPr snapToGrid="0">
      <p:cViewPr varScale="1">
        <p:scale>
          <a:sx n="79" d="100"/>
          <a:sy n="79" d="100"/>
        </p:scale>
        <p:origin x="208" y="528"/>
      </p:cViewPr>
      <p:guideLst>
        <p:guide orient="horz" pos="2160"/>
        <p:guide pos="3840"/>
      </p:guideLst>
    </p:cSldViewPr>
  </p:slideViewPr>
  <p:outlineViewPr>
    <p:cViewPr>
      <p:scale>
        <a:sx n="33" d="100"/>
        <a:sy n="33" d="100"/>
      </p:scale>
      <p:origin x="0" y="-17670"/>
    </p:cViewPr>
  </p:outlin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7/21/20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open-principlesofmarketin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3Q3tsJ01nc"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hotos/genbug/3529776320/"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stephen_rees/4499802916/"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en/light-bulbs-light-bulb-light-energy-1125016/"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about/cc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chorwedel/12613017214/"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lickr.com/photos/iamseb/1581319503"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ickr.com/photos/calsidyrose/4925267732/"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GillSans Light" panose="020B0402020204020204" pitchFamily="34" charset="0"/>
                <a:ea typeface="+mn-ea"/>
                <a:cs typeface="+mn-cs"/>
              </a:rPr>
              <a:t>All text in these slides is taken from  </a:t>
            </a:r>
            <a:r>
              <a:rPr lang="en-US" dirty="0">
                <a:hlinkClick r:id="rId3"/>
              </a:rPr>
              <a:t>https://courses.lumenlearning.com/wmopen-principlesofmarketing/</a:t>
            </a:r>
            <a:r>
              <a:rPr lang="en-US" sz="1200" b="0" i="0" u="none" strike="noStrike" kern="1200" dirty="0">
                <a:solidFill>
                  <a:schemeClr val="tx1"/>
                </a:solidFill>
                <a:effectLst/>
                <a:latin typeface="GillSans Light" panose="020B0402020204020204" pitchFamily="34" charset="0"/>
                <a:ea typeface="+mn-ea"/>
                <a:cs typeface="+mn-cs"/>
              </a:rPr>
              <a:t>, where it is published under one or more open licenses.</a:t>
            </a:r>
            <a:endParaRPr lang="en-US" b="0" dirty="0">
              <a:effectLst/>
              <a:latin typeface="GillSans Light" panose="020B0402020204020204" pitchFamily="34" charset="0"/>
            </a:endParaRPr>
          </a:p>
          <a:p>
            <a:r>
              <a:rPr lang="en-US" sz="1200" b="0" i="0" u="none" strike="noStrike" kern="1200" dirty="0">
                <a:solidFill>
                  <a:schemeClr val="tx1"/>
                </a:solidFill>
                <a:effectLst/>
                <a:latin typeface="GillSans Light" panose="020B0402020204020204" pitchFamily="34" charset="0"/>
                <a:ea typeface="+mn-ea"/>
                <a:cs typeface="+mn-cs"/>
              </a:rPr>
              <a:t>All images in these slides are attributed in the notes of the slide on which they appear and licensed as indicated.</a:t>
            </a:r>
          </a:p>
          <a:p>
            <a:endParaRPr lang="en-US" sz="1200" b="0" i="0" u="none" strike="noStrike" kern="1200" dirty="0">
              <a:solidFill>
                <a:schemeClr val="tx1"/>
              </a:solidFill>
              <a:effectLst/>
              <a:latin typeface="GillSans Light" panose="020B0402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Cover Image: "Shopping freak." Provided by: </a:t>
            </a:r>
            <a:r>
              <a:rPr lang="en-US" sz="1200" b="0" i="0" kern="1200" dirty="0" err="1">
                <a:solidFill>
                  <a:schemeClr val="tx1"/>
                </a:solidFill>
                <a:effectLst/>
                <a:latin typeface="Tahoma" panose="020B0604030504040204" pitchFamily="34" charset="0"/>
                <a:ea typeface="+mn-ea"/>
                <a:cs typeface="+mn-cs"/>
              </a:rPr>
              <a:t>freestocks.org</a:t>
            </a:r>
            <a:r>
              <a:rPr lang="en-US" sz="1200" b="0" i="0" kern="1200" dirty="0">
                <a:solidFill>
                  <a:schemeClr val="tx1"/>
                </a:solidFill>
                <a:effectLst/>
                <a:latin typeface="Tahoma" panose="020B0604030504040204" pitchFamily="34" charset="0"/>
                <a:ea typeface="+mn-ea"/>
                <a:cs typeface="+mn-cs"/>
              </a:rPr>
              <a:t>. Located at: </a:t>
            </a:r>
            <a:r>
              <a:rPr lang="en-US" sz="1200" b="0" i="0" u="sng" kern="1200" dirty="0">
                <a:solidFill>
                  <a:schemeClr val="tx1"/>
                </a:solidFill>
                <a:effectLst/>
                <a:latin typeface="Tahoma" panose="020B0604030504040204" pitchFamily="34" charset="0"/>
                <a:ea typeface="+mn-ea"/>
                <a:cs typeface="+mn-cs"/>
                <a:hlinkClick r:id="rId4"/>
              </a:rPr>
              <a:t>https://unsplash.com/photos/_3Q3tsJ01nc</a:t>
            </a:r>
            <a:r>
              <a:rPr lang="en-US" sz="1200" b="0" i="0" kern="1200" dirty="0">
                <a:solidFill>
                  <a:schemeClr val="tx1"/>
                </a:solidFill>
                <a:effectLst/>
                <a:latin typeface="Tahoma" panose="020B0604030504040204" pitchFamily="34" charset="0"/>
                <a:ea typeface="+mn-ea"/>
                <a:cs typeface="+mn-cs"/>
              </a:rPr>
              <a:t>. Content Type: CC Licensed Content, Shared Previously. License: </a:t>
            </a:r>
            <a:r>
              <a:rPr lang="en-US" sz="1200" b="0" i="0" u="sng" kern="1200" dirty="0">
                <a:solidFill>
                  <a:schemeClr val="tx1"/>
                </a:solidFill>
                <a:effectLst/>
                <a:latin typeface="Tahoma" panose="020B0604030504040204" pitchFamily="34" charset="0"/>
                <a:ea typeface="+mn-ea"/>
                <a:cs typeface="+mn-cs"/>
                <a:hlinkClick r:id="rId5"/>
              </a:rPr>
              <a:t>CC0: No Rights Reserved</a:t>
            </a:r>
            <a:r>
              <a:rPr lang="en-US" sz="1200" b="0" i="0" kern="1200" dirty="0">
                <a:solidFill>
                  <a:schemeClr val="tx1"/>
                </a:solidFill>
                <a:effectLst/>
                <a:latin typeface="Tahoma" panose="020B0604030504040204" pitchFamily="34" charset="0"/>
                <a:ea typeface="+mn-ea"/>
                <a:cs typeface="+mn-cs"/>
              </a:rPr>
              <a:t>.</a:t>
            </a:r>
            <a:endParaRPr lang="en-US" b="0" dirty="0">
              <a:latin typeface="GillSans Light" panose="020B0402020204020204" pitchFamily="34" charset="0"/>
            </a:endParaRPr>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1</a:t>
            </a:fld>
            <a:endParaRPr lang="en-US" dirty="0"/>
          </a:p>
        </p:txBody>
      </p:sp>
    </p:spTree>
    <p:extLst>
      <p:ext uri="{BB962C8B-B14F-4D97-AF65-F5344CB8AC3E}">
        <p14:creationId xmlns:p14="http://schemas.microsoft.com/office/powerpoint/2010/main" val="22795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15</a:t>
            </a:fld>
            <a:endParaRPr lang="en-US" dirty="0"/>
          </a:p>
        </p:txBody>
      </p:sp>
    </p:spTree>
    <p:extLst>
      <p:ext uri="{BB962C8B-B14F-4D97-AF65-F5344CB8AC3E}">
        <p14:creationId xmlns:p14="http://schemas.microsoft.com/office/powerpoint/2010/main" val="2087080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Suitcases Stacked to the Ceiling.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Laura Gilmore.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https://www.flickr.com/photos/genbug/3529776320/</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16</a:t>
            </a:fld>
            <a:endParaRPr lang="en-US" dirty="0"/>
          </a:p>
        </p:txBody>
      </p:sp>
    </p:spTree>
    <p:extLst>
      <p:ext uri="{BB962C8B-B14F-4D97-AF65-F5344CB8AC3E}">
        <p14:creationId xmlns:p14="http://schemas.microsoft.com/office/powerpoint/2010/main" val="1324156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Implementing Positioning Strategy.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18</a:t>
            </a:fld>
            <a:endParaRPr lang="en-US" dirty="0"/>
          </a:p>
        </p:txBody>
      </p:sp>
    </p:spTree>
    <p:extLst>
      <p:ext uri="{BB962C8B-B14F-4D97-AF65-F5344CB8AC3E}">
        <p14:creationId xmlns:p14="http://schemas.microsoft.com/office/powerpoint/2010/main" val="975192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23</a:t>
            </a:fld>
            <a:endParaRPr lang="en-US" dirty="0"/>
          </a:p>
        </p:txBody>
      </p:sp>
    </p:spTree>
    <p:extLst>
      <p:ext uri="{BB962C8B-B14F-4D97-AF65-F5344CB8AC3E}">
        <p14:creationId xmlns:p14="http://schemas.microsoft.com/office/powerpoint/2010/main" val="208938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a:t>
            </a:r>
            <a:r>
              <a:rPr lang="en-US" baseline="0" dirty="0"/>
              <a:t> feature is a quality of the product. A benefit is how it affects the consumer. Air bags are a feature. Feeling safe is </a:t>
            </a:r>
            <a:r>
              <a:rPr lang="en-US" baseline="0"/>
              <a:t>a benefit. </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24</a:t>
            </a:fld>
            <a:endParaRPr lang="en-US" dirty="0"/>
          </a:p>
        </p:txBody>
      </p:sp>
    </p:spTree>
    <p:extLst>
      <p:ext uri="{BB962C8B-B14F-4D97-AF65-F5344CB8AC3E}">
        <p14:creationId xmlns:p14="http://schemas.microsoft.com/office/powerpoint/2010/main" val="3360181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t>25</a:t>
            </a:fld>
            <a:endParaRPr lang="en-US" dirty="0"/>
          </a:p>
        </p:txBody>
      </p:sp>
    </p:spTree>
    <p:extLst>
      <p:ext uri="{BB962C8B-B14F-4D97-AF65-F5344CB8AC3E}">
        <p14:creationId xmlns:p14="http://schemas.microsoft.com/office/powerpoint/2010/main" val="10810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Macy's Flower Show.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Stephen Rees.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https://www.flickr.com/photos/stephen_rees/4499802916/</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a:t>
            </a:fld>
            <a:endParaRPr lang="en-US" dirty="0"/>
          </a:p>
        </p:txBody>
      </p:sp>
    </p:spTree>
    <p:extLst>
      <p:ext uri="{BB962C8B-B14F-4D97-AF65-F5344CB8AC3E}">
        <p14:creationId xmlns:p14="http://schemas.microsoft.com/office/powerpoint/2010/main" val="148565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a:t>
            </a:fld>
            <a:endParaRPr lang="en-US" dirty="0"/>
          </a:p>
        </p:txBody>
      </p:sp>
    </p:spTree>
    <p:extLst>
      <p:ext uri="{BB962C8B-B14F-4D97-AF65-F5344CB8AC3E}">
        <p14:creationId xmlns:p14="http://schemas.microsoft.com/office/powerpoint/2010/main" val="222938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Lightbulbs.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Pixabay</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https://pixabay.com/en/light-bulbs-light-bulb-light-energy-1125016/</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CC0: No Rights Reserved</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277520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Consumer Perception of Automotive Brands.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8</a:t>
            </a:fld>
            <a:endParaRPr lang="en-US" dirty="0"/>
          </a:p>
        </p:txBody>
      </p:sp>
    </p:spTree>
    <p:extLst>
      <p:ext uri="{BB962C8B-B14F-4D97-AF65-F5344CB8AC3E}">
        <p14:creationId xmlns:p14="http://schemas.microsoft.com/office/powerpoint/2010/main" val="1258827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9</a:t>
            </a:fld>
            <a:endParaRPr lang="en-US" dirty="0"/>
          </a:p>
        </p:txBody>
      </p:sp>
    </p:spTree>
    <p:extLst>
      <p:ext uri="{BB962C8B-B14F-4D97-AF65-F5344CB8AC3E}">
        <p14:creationId xmlns:p14="http://schemas.microsoft.com/office/powerpoint/2010/main" val="394893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Kia GT4 Stinger.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Chad </a:t>
            </a:r>
            <a:r>
              <a:rPr lang="en-US" sz="1200" b="0" i="0" kern="1200" dirty="0" err="1">
                <a:solidFill>
                  <a:schemeClr val="tx1"/>
                </a:solidFill>
                <a:effectLst/>
                <a:latin typeface="Tahoma" panose="020B0604030504040204" pitchFamily="34" charset="0"/>
                <a:ea typeface="+mn-ea"/>
                <a:cs typeface="+mn-cs"/>
              </a:rPr>
              <a:t>Horwedel</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https://www.flickr.com/photos/chorwedel/12613017214/</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10</a:t>
            </a:fld>
            <a:endParaRPr lang="en-US" dirty="0"/>
          </a:p>
        </p:txBody>
      </p:sp>
    </p:spTree>
    <p:extLst>
      <p:ext uri="{BB962C8B-B14F-4D97-AF65-F5344CB8AC3E}">
        <p14:creationId xmlns:p14="http://schemas.microsoft.com/office/powerpoint/2010/main" val="197850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Tahoma" panose="020B0604030504040204" pitchFamily="34" charset="0"/>
                <a:ea typeface="+mn-ea"/>
                <a:cs typeface="+mn-cs"/>
              </a:rPr>
              <a:t>Wieden+Kennedy</a:t>
            </a:r>
            <a:r>
              <a:rPr lang="en-US" sz="1200" b="0" i="0" kern="1200" dirty="0">
                <a:solidFill>
                  <a:schemeClr val="tx1"/>
                </a:solidFill>
                <a:effectLst/>
                <a:latin typeface="Tahoma" panose="020B0604030504040204" pitchFamily="34" charset="0"/>
                <a:ea typeface="+mn-ea"/>
                <a:cs typeface="+mn-cs"/>
              </a:rPr>
              <a:t> door.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Sebastian </a:t>
            </a:r>
            <a:r>
              <a:rPr lang="en-US" sz="1200" b="0" i="0" kern="1200" dirty="0" err="1">
                <a:solidFill>
                  <a:schemeClr val="tx1"/>
                </a:solidFill>
                <a:effectLst/>
                <a:latin typeface="Tahoma" panose="020B0604030504040204" pitchFamily="34" charset="0"/>
                <a:ea typeface="+mn-ea"/>
                <a:cs typeface="+mn-cs"/>
              </a:rPr>
              <a:t>Oehme</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https://www.flickr.com/photos/iamseb/1581319503</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12</a:t>
            </a:fld>
            <a:endParaRPr lang="en-US" dirty="0"/>
          </a:p>
        </p:txBody>
      </p:sp>
    </p:spTree>
    <p:extLst>
      <p:ext uri="{BB962C8B-B14F-4D97-AF65-F5344CB8AC3E}">
        <p14:creationId xmlns:p14="http://schemas.microsoft.com/office/powerpoint/2010/main" val="299548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Compass Study.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Calsidyrose</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https://www.flickr.com/photos/calsidyrose/4925267732/</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13</a:t>
            </a:fld>
            <a:endParaRPr lang="en-US" dirty="0"/>
          </a:p>
        </p:txBody>
      </p:sp>
    </p:spTree>
    <p:extLst>
      <p:ext uri="{BB962C8B-B14F-4D97-AF65-F5344CB8AC3E}">
        <p14:creationId xmlns:p14="http://schemas.microsoft.com/office/powerpoint/2010/main" val="2734473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128788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170313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6807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0808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83014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843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3" name="Google Shape;2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4" name="Google Shape;2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5" name="Google Shape;25;p5"/>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375201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1667184183"/>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C05B-E4BD-364A-9EC3-07F25889DC0E}"/>
              </a:ext>
            </a:extLst>
          </p:cNvPr>
          <p:cNvSpPr>
            <a:spLocks noGrp="1"/>
          </p:cNvSpPr>
          <p:nvPr>
            <p:ph type="ctrTitle"/>
          </p:nvPr>
        </p:nvSpPr>
        <p:spPr/>
        <p:txBody>
          <a:bodyPr/>
          <a:lstStyle/>
          <a:p>
            <a:r>
              <a:rPr lang="en-US" dirty="0"/>
              <a:t>Principles of Marketing</a:t>
            </a:r>
          </a:p>
        </p:txBody>
      </p:sp>
      <p:sp>
        <p:nvSpPr>
          <p:cNvPr id="3" name="Subtitle 2">
            <a:extLst>
              <a:ext uri="{FF2B5EF4-FFF2-40B4-BE49-F238E27FC236}">
                <a16:creationId xmlns:a16="http://schemas.microsoft.com/office/drawing/2014/main" id="{C237D7B5-F3EB-844D-ACF1-26EA0DA240CA}"/>
              </a:ext>
            </a:extLst>
          </p:cNvPr>
          <p:cNvSpPr>
            <a:spLocks noGrp="1"/>
          </p:cNvSpPr>
          <p:nvPr>
            <p:ph type="subTitle" idx="1"/>
          </p:nvPr>
        </p:nvSpPr>
        <p:spPr/>
        <p:txBody>
          <a:bodyPr/>
          <a:lstStyle/>
          <a:p>
            <a:r>
              <a:rPr lang="en-US" dirty="0"/>
              <a:t>Module 8: </a:t>
            </a:r>
            <a:r>
              <a:rPr lang="en-US" dirty="0">
                <a:solidFill>
                  <a:schemeClr val="bg1"/>
                </a:solidFill>
              </a:rPr>
              <a:t>Positioning</a:t>
            </a:r>
            <a:endParaRPr lang="en-US" dirty="0"/>
          </a:p>
          <a:p>
            <a:endParaRPr lang="en-US" dirty="0"/>
          </a:p>
        </p:txBody>
      </p:sp>
    </p:spTree>
    <p:extLst>
      <p:ext uri="{BB962C8B-B14F-4D97-AF65-F5344CB8AC3E}">
        <p14:creationId xmlns:p14="http://schemas.microsoft.com/office/powerpoint/2010/main" val="2754285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 Statement</a:t>
            </a:r>
          </a:p>
        </p:txBody>
      </p:sp>
      <p:sp>
        <p:nvSpPr>
          <p:cNvPr id="3" name="Content Placeholder 2"/>
          <p:cNvSpPr>
            <a:spLocks noGrp="1"/>
          </p:cNvSpPr>
          <p:nvPr>
            <p:ph type="body" idx="1"/>
          </p:nvPr>
        </p:nvSpPr>
        <p:spPr>
          <a:xfrm>
            <a:off x="838200" y="1825625"/>
            <a:ext cx="5181600" cy="4351338"/>
          </a:xfrm>
        </p:spPr>
        <p:txBody>
          <a:bodyPr>
            <a:normAutofit/>
          </a:bodyPr>
          <a:lstStyle/>
          <a:p>
            <a:pPr marL="0" indent="0">
              <a:buNone/>
            </a:pPr>
            <a:r>
              <a:rPr lang="en-US" dirty="0"/>
              <a:t>One sentence that concisely identifies the target market and what you want customers to think about your brand Includes:</a:t>
            </a:r>
          </a:p>
          <a:p>
            <a:pPr marL="0" indent="0">
              <a:buNone/>
            </a:pPr>
            <a:endParaRPr lang="en-US" dirty="0"/>
          </a:p>
          <a:p>
            <a:pPr marL="457200" indent="-457200">
              <a:buAutoNum type="arabicParenR"/>
            </a:pPr>
            <a:r>
              <a:rPr lang="en-US" dirty="0"/>
              <a:t>the target market</a:t>
            </a:r>
          </a:p>
          <a:p>
            <a:pPr marL="457200" indent="-457200">
              <a:buAutoNum type="arabicParenR"/>
            </a:pPr>
            <a:r>
              <a:rPr lang="en-US" dirty="0"/>
              <a:t>the brand name</a:t>
            </a:r>
          </a:p>
          <a:p>
            <a:pPr marL="457200" indent="-457200">
              <a:buAutoNum type="arabicParenR"/>
            </a:pPr>
            <a:r>
              <a:rPr lang="en-US" dirty="0"/>
              <a:t>the key points of differentiation</a:t>
            </a:r>
          </a:p>
          <a:p>
            <a:pPr marL="457200" indent="-457200">
              <a:buAutoNum type="arabicParenR"/>
            </a:pPr>
            <a:r>
              <a:rPr lang="en-US" dirty="0"/>
              <a:t>the product/service category</a:t>
            </a:r>
          </a:p>
          <a:p>
            <a:pPr marL="457200" indent="-457200">
              <a:buAutoNum type="arabicParenR"/>
            </a:pPr>
            <a:r>
              <a:rPr lang="en-US" dirty="0"/>
              <a:t>why customers should believe the positioning claims</a:t>
            </a:r>
          </a:p>
        </p:txBody>
      </p:sp>
      <p:pic>
        <p:nvPicPr>
          <p:cNvPr id="14338" name="Picture 2" descr="Photo of a yellow KIA GT4 Stinger sports car in a show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5181600" cy="302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3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for Positioning Statement</a:t>
            </a:r>
          </a:p>
        </p:txBody>
      </p:sp>
      <p:sp>
        <p:nvSpPr>
          <p:cNvPr id="3" name="Content Placeholder 2"/>
          <p:cNvSpPr>
            <a:spLocks noGrp="1"/>
          </p:cNvSpPr>
          <p:nvPr>
            <p:ph type="body" idx="1"/>
          </p:nvPr>
        </p:nvSpPr>
        <p:spPr/>
        <p:txBody>
          <a:bodyPr/>
          <a:lstStyle/>
          <a:p>
            <a:pPr marL="0" indent="0">
              <a:buNone/>
            </a:pPr>
            <a:r>
              <a:rPr lang="en-US" dirty="0"/>
              <a:t>To [</a:t>
            </a:r>
            <a:r>
              <a:rPr lang="en-US" i="1" dirty="0"/>
              <a:t>target audience</a:t>
            </a:r>
            <a:r>
              <a:rPr lang="en-US" dirty="0"/>
              <a:t>], Product X is the only [</a:t>
            </a:r>
            <a:r>
              <a:rPr lang="en-US" i="1" dirty="0"/>
              <a:t>category or frame of reference</a:t>
            </a:r>
            <a:r>
              <a:rPr lang="en-US" dirty="0"/>
              <a:t>] that [</a:t>
            </a:r>
            <a:r>
              <a:rPr lang="en-US" i="1" dirty="0"/>
              <a:t>points of differentiation/benefits delivered</a:t>
            </a:r>
            <a:r>
              <a:rPr lang="en-US" dirty="0"/>
              <a:t>] because [</a:t>
            </a:r>
            <a:r>
              <a:rPr lang="en-US" i="1" dirty="0"/>
              <a:t>reasons to believe</a:t>
            </a:r>
            <a:r>
              <a:rPr lang="en-US" dirty="0"/>
              <a:t>].</a:t>
            </a:r>
          </a:p>
        </p:txBody>
      </p:sp>
    </p:spTree>
    <p:extLst>
      <p:ext uri="{BB962C8B-B14F-4D97-AF65-F5344CB8AC3E}">
        <p14:creationId xmlns:p14="http://schemas.microsoft.com/office/powerpoint/2010/main" val="140211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to Evaluate Positioning Statements</a:t>
            </a:r>
          </a:p>
        </p:txBody>
      </p:sp>
      <p:sp>
        <p:nvSpPr>
          <p:cNvPr id="3" name="Content Placeholder 2"/>
          <p:cNvSpPr>
            <a:spLocks noGrp="1"/>
          </p:cNvSpPr>
          <p:nvPr>
            <p:ph type="body" idx="1"/>
          </p:nvPr>
        </p:nvSpPr>
        <p:spPr>
          <a:xfrm>
            <a:off x="838200" y="1825625"/>
            <a:ext cx="5181600" cy="3886200"/>
          </a:xfrm>
        </p:spPr>
        <p:txBody>
          <a:bodyPr>
            <a:normAutofit/>
          </a:bodyPr>
          <a:lstStyle/>
          <a:p>
            <a:pPr fontAlgn="base"/>
            <a:r>
              <a:rPr lang="en-US" dirty="0"/>
              <a:t>Is it tailored to the target market?</a:t>
            </a:r>
          </a:p>
          <a:p>
            <a:pPr fontAlgn="base"/>
            <a:r>
              <a:rPr lang="en-US" dirty="0"/>
              <a:t>Is it simple, focused, and memorable?</a:t>
            </a:r>
          </a:p>
          <a:p>
            <a:pPr fontAlgn="base"/>
            <a:r>
              <a:rPr lang="en-US" dirty="0"/>
              <a:t>Does it provide an unmistakable picture of your product, service, or brand? </a:t>
            </a:r>
          </a:p>
          <a:p>
            <a:pPr fontAlgn="base"/>
            <a:r>
              <a:rPr lang="en-US" dirty="0"/>
              <a:t>Can you deliver on the promise you make? </a:t>
            </a:r>
          </a:p>
          <a:p>
            <a:pPr fontAlgn="base"/>
            <a:r>
              <a:rPr lang="en-US" dirty="0"/>
              <a:t>Does it provide helpful direction for designing the marketing mix and other decisions?</a:t>
            </a:r>
          </a:p>
          <a:p>
            <a:endParaRPr lang="en-US" dirty="0"/>
          </a:p>
        </p:txBody>
      </p:sp>
      <p:pic>
        <p:nvPicPr>
          <p:cNvPr id="17410" name="Picture 2" descr="Photo of glass front door to Wieden + Kennedy building. Small shelves filled with objects are visible through the door; so is the reflection of the sidewalk and street out front—a bike and parking meter are vis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62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Repositioning</a:t>
            </a:r>
          </a:p>
        </p:txBody>
      </p:sp>
      <p:pic>
        <p:nvPicPr>
          <p:cNvPr id="19458" name="Picture 2" descr="A vintage brass compass lies atop a vintage map."/>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2700337" y="1690690"/>
            <a:ext cx="679132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63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to Consider Repositioning</a:t>
            </a:r>
          </a:p>
        </p:txBody>
      </p:sp>
      <p:sp>
        <p:nvSpPr>
          <p:cNvPr id="3" name="Content Placeholder 2"/>
          <p:cNvSpPr>
            <a:spLocks noGrp="1"/>
          </p:cNvSpPr>
          <p:nvPr>
            <p:ph type="body" idx="1"/>
          </p:nvPr>
        </p:nvSpPr>
        <p:spPr/>
        <p:txBody>
          <a:bodyPr/>
          <a:lstStyle/>
          <a:p>
            <a:pPr marL="28575" indent="0">
              <a:buNone/>
            </a:pPr>
            <a:r>
              <a:rPr lang="en-US" dirty="0"/>
              <a:t>Competition</a:t>
            </a:r>
          </a:p>
          <a:p>
            <a:r>
              <a:rPr lang="en-US" dirty="0"/>
              <a:t>New competitors entering or leaving the market; competitors joining forces</a:t>
            </a:r>
          </a:p>
          <a:p>
            <a:r>
              <a:rPr lang="en-US" dirty="0"/>
              <a:t>Competitor’s innovation that threatens to make your offering obsolete; competitive pricing strategies</a:t>
            </a:r>
          </a:p>
          <a:p>
            <a:endParaRPr lang="en-US" dirty="0"/>
          </a:p>
          <a:p>
            <a:pPr marL="28575" indent="0">
              <a:buNone/>
            </a:pPr>
            <a:r>
              <a:rPr lang="en-US" dirty="0"/>
              <a:t>Market environment </a:t>
            </a:r>
          </a:p>
          <a:p>
            <a:r>
              <a:rPr lang="en-US" dirty="0"/>
              <a:t>Economic slow-down or recovery</a:t>
            </a:r>
          </a:p>
          <a:p>
            <a:r>
              <a:rPr lang="en-US" dirty="0"/>
              <a:t>Changes in consumer confidence, the political climate, or social forces like the movement around social responsibility and sustainability</a:t>
            </a:r>
          </a:p>
          <a:p>
            <a:endParaRPr lang="en-US" dirty="0"/>
          </a:p>
        </p:txBody>
      </p:sp>
    </p:spTree>
    <p:extLst>
      <p:ext uri="{BB962C8B-B14F-4D97-AF65-F5344CB8AC3E}">
        <p14:creationId xmlns:p14="http://schemas.microsoft.com/office/powerpoint/2010/main" val="191966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Reasons to Consider Repositioning</a:t>
            </a:r>
          </a:p>
        </p:txBody>
      </p:sp>
      <p:sp>
        <p:nvSpPr>
          <p:cNvPr id="3" name="Content Placeholder 2"/>
          <p:cNvSpPr>
            <a:spLocks noGrp="1"/>
          </p:cNvSpPr>
          <p:nvPr>
            <p:ph type="body" idx="1"/>
          </p:nvPr>
        </p:nvSpPr>
        <p:spPr/>
        <p:txBody>
          <a:bodyPr/>
          <a:lstStyle/>
          <a:p>
            <a:pPr marL="0" indent="0" fontAlgn="base">
              <a:buNone/>
            </a:pPr>
            <a:r>
              <a:rPr lang="en-US" dirty="0"/>
              <a:t>Consumer trends</a:t>
            </a:r>
          </a:p>
          <a:p>
            <a:pPr fontAlgn="base"/>
            <a:r>
              <a:rPr lang="en-US" dirty="0"/>
              <a:t>Changing tastes and preferences</a:t>
            </a:r>
          </a:p>
          <a:p>
            <a:pPr fontAlgn="base"/>
            <a:r>
              <a:rPr lang="en-US" dirty="0"/>
              <a:t>Evolving attitudes and behaviors </a:t>
            </a:r>
          </a:p>
          <a:p>
            <a:pPr fontAlgn="base"/>
            <a:r>
              <a:rPr lang="en-US" dirty="0"/>
              <a:t>New segments emerging as targets </a:t>
            </a:r>
          </a:p>
          <a:p>
            <a:pPr fontAlgn="base"/>
            <a:endParaRPr lang="en-US" dirty="0"/>
          </a:p>
          <a:p>
            <a:pPr marL="0" indent="0" fontAlgn="base">
              <a:buNone/>
            </a:pPr>
            <a:r>
              <a:rPr lang="en-US" dirty="0"/>
              <a:t>Internal environment</a:t>
            </a:r>
          </a:p>
          <a:p>
            <a:pPr fontAlgn="base"/>
            <a:r>
              <a:rPr lang="en-US" dirty="0"/>
              <a:t>Changes in organizational leadership and strategy</a:t>
            </a:r>
          </a:p>
          <a:p>
            <a:pPr fontAlgn="base"/>
            <a:r>
              <a:rPr lang="en-US" dirty="0"/>
              <a:t>Acquisition or development of new technology</a:t>
            </a:r>
          </a:p>
          <a:p>
            <a:pPr fontAlgn="base"/>
            <a:r>
              <a:rPr lang="en-US" dirty="0"/>
              <a:t>Introduction of innovation that offers new competitive advantages and differentiators</a:t>
            </a:r>
          </a:p>
          <a:p>
            <a:endParaRPr lang="en-US" dirty="0"/>
          </a:p>
        </p:txBody>
      </p:sp>
    </p:spTree>
    <p:extLst>
      <p:ext uri="{BB962C8B-B14F-4D97-AF65-F5344CB8AC3E}">
        <p14:creationId xmlns:p14="http://schemas.microsoft.com/office/powerpoint/2010/main" val="4174702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6665259" cy="1325563"/>
          </a:xfrm>
        </p:spPr>
        <p:txBody>
          <a:bodyPr>
            <a:normAutofit/>
          </a:bodyPr>
          <a:lstStyle/>
          <a:p>
            <a:r>
              <a:rPr lang="en-US" dirty="0"/>
              <a:t>Repositioning and Market Perceptions</a:t>
            </a:r>
          </a:p>
        </p:txBody>
      </p:sp>
      <p:sp>
        <p:nvSpPr>
          <p:cNvPr id="3" name="Content Placeholder 2"/>
          <p:cNvSpPr>
            <a:spLocks noGrp="1"/>
          </p:cNvSpPr>
          <p:nvPr>
            <p:ph type="body" idx="1"/>
          </p:nvPr>
        </p:nvSpPr>
        <p:spPr>
          <a:xfrm>
            <a:off x="838201" y="1825625"/>
            <a:ext cx="6167718" cy="4351338"/>
          </a:xfrm>
        </p:spPr>
        <p:txBody>
          <a:bodyPr/>
          <a:lstStyle/>
          <a:p>
            <a:pPr marL="0" indent="0">
              <a:buNone/>
            </a:pPr>
            <a:r>
              <a:rPr lang="en-US" dirty="0"/>
              <a:t>The repositioning process evaluates the established position of a product, service, or brand and focuses on how to alter the positioning–and, with positioning, </a:t>
            </a:r>
            <a:r>
              <a:rPr lang="en-US" i="1" dirty="0"/>
              <a:t>market perceptions</a:t>
            </a:r>
            <a:r>
              <a:rPr lang="en-US" dirty="0"/>
              <a:t>–in order to improve competitiveness.</a:t>
            </a:r>
          </a:p>
        </p:txBody>
      </p:sp>
      <p:pic>
        <p:nvPicPr>
          <p:cNvPr id="20482" name="Picture 2" descr="A canvas trolley is stacked so high with lost luggage that it reaches all the way to the ceiling of an air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168" y="0"/>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22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Pitfalls of Repositioning</a:t>
            </a:r>
          </a:p>
        </p:txBody>
      </p:sp>
      <p:sp>
        <p:nvSpPr>
          <p:cNvPr id="3" name="Content Placeholder 2"/>
          <p:cNvSpPr>
            <a:spLocks noGrp="1"/>
          </p:cNvSpPr>
          <p:nvPr>
            <p:ph type="body" idx="1"/>
          </p:nvPr>
        </p:nvSpPr>
        <p:spPr/>
        <p:txBody>
          <a:bodyPr/>
          <a:lstStyle/>
          <a:p>
            <a:r>
              <a:rPr lang="en-US" dirty="0"/>
              <a:t>Insufficient research</a:t>
            </a:r>
          </a:p>
          <a:p>
            <a:r>
              <a:rPr lang="en-US" dirty="0"/>
              <a:t>A bridge too far: If brands go too far in a new direction, customers may no longer believe the claims </a:t>
            </a:r>
          </a:p>
          <a:p>
            <a:r>
              <a:rPr lang="en-US" dirty="0"/>
              <a:t>Underestimating “back to basics”</a:t>
            </a:r>
          </a:p>
          <a:p>
            <a:r>
              <a:rPr lang="en-US" dirty="0"/>
              <a:t>Overpromising</a:t>
            </a:r>
          </a:p>
          <a:p>
            <a:r>
              <a:rPr lang="en-US" dirty="0"/>
              <a:t>Confusing positioning</a:t>
            </a:r>
          </a:p>
        </p:txBody>
      </p:sp>
    </p:spTree>
    <p:extLst>
      <p:ext uri="{BB962C8B-B14F-4D97-AF65-F5344CB8AC3E}">
        <p14:creationId xmlns:p14="http://schemas.microsoft.com/office/powerpoint/2010/main" val="419821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a Positioning Strategy</a:t>
            </a:r>
          </a:p>
        </p:txBody>
      </p:sp>
      <p:sp>
        <p:nvSpPr>
          <p:cNvPr id="3" name="Content Placeholder 2"/>
          <p:cNvSpPr>
            <a:spLocks noGrp="1"/>
          </p:cNvSpPr>
          <p:nvPr>
            <p:ph type="body" idx="1"/>
          </p:nvPr>
        </p:nvSpPr>
        <p:spPr/>
        <p:txBody>
          <a:bodyPr/>
          <a:lstStyle/>
          <a:p>
            <a:r>
              <a:rPr lang="en-US" dirty="0"/>
              <a:t>How can each part of the marketing mix fulfill the positioning statement?</a:t>
            </a:r>
          </a:p>
        </p:txBody>
      </p:sp>
      <p:pic>
        <p:nvPicPr>
          <p:cNvPr id="5" name="Picture 4" descr="The Marketing Mix. At the center is the target market. Arrows circle around the target market, indicating a cycle between product, price, place, and promotion.">
            <a:extLst>
              <a:ext uri="{FF2B5EF4-FFF2-40B4-BE49-F238E27FC236}">
                <a16:creationId xmlns:a16="http://schemas.microsoft.com/office/drawing/2014/main" id="{57BD17CE-25F8-804A-88EE-B513EEED8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050" y="2547092"/>
            <a:ext cx="4279900" cy="3945781"/>
          </a:xfrm>
          <a:prstGeom prst="rect">
            <a:avLst/>
          </a:prstGeom>
        </p:spPr>
      </p:pic>
    </p:spTree>
    <p:extLst>
      <p:ext uri="{BB962C8B-B14F-4D97-AF65-F5344CB8AC3E}">
        <p14:creationId xmlns:p14="http://schemas.microsoft.com/office/powerpoint/2010/main" val="23814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a:t>
            </a:r>
          </a:p>
        </p:txBody>
      </p:sp>
      <p:sp>
        <p:nvSpPr>
          <p:cNvPr id="3" name="Content Placeholder 2"/>
          <p:cNvSpPr>
            <a:spLocks noGrp="1"/>
          </p:cNvSpPr>
          <p:nvPr>
            <p:ph type="body" idx="1"/>
          </p:nvPr>
        </p:nvSpPr>
        <p:spPr/>
        <p:txBody>
          <a:bodyPr/>
          <a:lstStyle/>
          <a:p>
            <a:r>
              <a:rPr lang="en-US" dirty="0"/>
              <a:t>Is your product, service, or brand capable of delivering everything your positioning statement claims? </a:t>
            </a:r>
          </a:p>
          <a:p>
            <a:r>
              <a:rPr lang="en-US" dirty="0"/>
              <a:t>Are any competitors doing it better than you? </a:t>
            </a:r>
          </a:p>
          <a:p>
            <a:r>
              <a:rPr lang="en-US" dirty="0"/>
              <a:t>How should you adjust your offering to ensure that it lives up to the promises?</a:t>
            </a:r>
          </a:p>
          <a:p>
            <a:endParaRPr lang="en-US" dirty="0"/>
          </a:p>
        </p:txBody>
      </p:sp>
    </p:spTree>
    <p:extLst>
      <p:ext uri="{BB962C8B-B14F-4D97-AF65-F5344CB8AC3E}">
        <p14:creationId xmlns:p14="http://schemas.microsoft.com/office/powerpoint/2010/main" val="382020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a:t>
            </a:r>
          </a:p>
        </p:txBody>
      </p:sp>
      <p:sp>
        <p:nvSpPr>
          <p:cNvPr id="3" name="Content Placeholder 2"/>
          <p:cNvSpPr>
            <a:spLocks noGrp="1"/>
          </p:cNvSpPr>
          <p:nvPr>
            <p:ph type="body" idx="1"/>
          </p:nvPr>
        </p:nvSpPr>
        <p:spPr/>
        <p:txBody>
          <a:bodyPr>
            <a:normAutofit/>
          </a:bodyPr>
          <a:lstStyle/>
          <a:p>
            <a:pPr marL="0" indent="0" fontAlgn="base">
              <a:buNone/>
            </a:pPr>
            <a:r>
              <a:rPr lang="en-US" dirty="0"/>
              <a:t>Positioning is a strategic process that marketers use to determine the place or “niche” an offering should occupy in a given market, relative to other customer alternatives</a:t>
            </a:r>
          </a:p>
          <a:p>
            <a:pPr marL="0" indent="0" fontAlgn="base">
              <a:buNone/>
            </a:pPr>
            <a:r>
              <a:rPr lang="en-US" dirty="0"/>
              <a:t>When you position a product or service, you need to understand</a:t>
            </a:r>
          </a:p>
          <a:p>
            <a:pPr fontAlgn="base"/>
            <a:r>
              <a:rPr lang="en-US" dirty="0"/>
              <a:t>Place </a:t>
            </a:r>
          </a:p>
          <a:p>
            <a:pPr fontAlgn="base"/>
            <a:r>
              <a:rPr lang="en-US" dirty="0"/>
              <a:t>Rank</a:t>
            </a:r>
          </a:p>
          <a:p>
            <a:pPr fontAlgn="base"/>
            <a:r>
              <a:rPr lang="en-US" dirty="0"/>
              <a:t>Attitude</a:t>
            </a:r>
          </a:p>
          <a:p>
            <a:pPr fontAlgn="base"/>
            <a:r>
              <a:rPr lang="en-US" dirty="0"/>
              <a:t>Outcomes</a:t>
            </a:r>
          </a:p>
        </p:txBody>
      </p:sp>
    </p:spTree>
    <p:extLst>
      <p:ext uri="{BB962C8B-B14F-4D97-AF65-F5344CB8AC3E}">
        <p14:creationId xmlns:p14="http://schemas.microsoft.com/office/powerpoint/2010/main" val="414309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a:t>
            </a:r>
          </a:p>
        </p:txBody>
      </p:sp>
      <p:sp>
        <p:nvSpPr>
          <p:cNvPr id="3" name="Content Placeholder 2"/>
          <p:cNvSpPr>
            <a:spLocks noGrp="1"/>
          </p:cNvSpPr>
          <p:nvPr>
            <p:ph type="body" idx="1"/>
          </p:nvPr>
        </p:nvSpPr>
        <p:spPr/>
        <p:txBody>
          <a:bodyPr/>
          <a:lstStyle/>
          <a:p>
            <a:r>
              <a:rPr lang="en-US" dirty="0"/>
              <a:t>When it comes to pricing, how are you positioning your offering relative to competitors? </a:t>
            </a:r>
          </a:p>
          <a:p>
            <a:r>
              <a:rPr lang="en-US" dirty="0"/>
              <a:t>If pricing is part of your positioning strategy, is your offering well aligned with the price you’re asking customers to pay? </a:t>
            </a:r>
          </a:p>
          <a:p>
            <a:r>
              <a:rPr lang="en-US" dirty="0"/>
              <a:t>What pricing strategies should you consider in order to compete more effectively? </a:t>
            </a:r>
          </a:p>
          <a:p>
            <a:pPr marL="0" indent="0">
              <a:buNone/>
            </a:pPr>
            <a:endParaRPr lang="en-US" dirty="0"/>
          </a:p>
        </p:txBody>
      </p:sp>
    </p:spTree>
    <p:extLst>
      <p:ext uri="{BB962C8B-B14F-4D97-AF65-F5344CB8AC3E}">
        <p14:creationId xmlns:p14="http://schemas.microsoft.com/office/powerpoint/2010/main" val="121681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a:t>
            </a:r>
          </a:p>
        </p:txBody>
      </p:sp>
      <p:sp>
        <p:nvSpPr>
          <p:cNvPr id="3" name="Content Placeholder 2"/>
          <p:cNvSpPr>
            <a:spLocks noGrp="1"/>
          </p:cNvSpPr>
          <p:nvPr>
            <p:ph type="body" idx="1"/>
          </p:nvPr>
        </p:nvSpPr>
        <p:spPr/>
        <p:txBody>
          <a:bodyPr/>
          <a:lstStyle/>
          <a:p>
            <a:r>
              <a:rPr lang="en-US" dirty="0"/>
              <a:t>Are any distribution-related themes like convenience or availability part of your positioning strategy or competitive advantage? </a:t>
            </a:r>
          </a:p>
          <a:p>
            <a:r>
              <a:rPr lang="en-US" dirty="0"/>
              <a:t>If so, what are you doing to ensure that you can live up to what you promise? </a:t>
            </a:r>
          </a:p>
          <a:p>
            <a:r>
              <a:rPr lang="en-US" dirty="0"/>
              <a:t>How are you communicating your new positioning approach to distribution and channel partners, and how does it impact them? </a:t>
            </a:r>
          </a:p>
        </p:txBody>
      </p:sp>
    </p:spTree>
    <p:extLst>
      <p:ext uri="{BB962C8B-B14F-4D97-AF65-F5344CB8AC3E}">
        <p14:creationId xmlns:p14="http://schemas.microsoft.com/office/powerpoint/2010/main" val="328843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Promotions</a:t>
            </a:r>
          </a:p>
        </p:txBody>
      </p:sp>
      <p:sp>
        <p:nvSpPr>
          <p:cNvPr id="3" name="Content Placeholder 2"/>
          <p:cNvSpPr>
            <a:spLocks noGrp="1"/>
          </p:cNvSpPr>
          <p:nvPr>
            <p:ph type="body" idx="1"/>
          </p:nvPr>
        </p:nvSpPr>
        <p:spPr/>
        <p:txBody>
          <a:bodyPr>
            <a:normAutofit/>
          </a:bodyPr>
          <a:lstStyle/>
          <a:p>
            <a:r>
              <a:rPr lang="en-US" dirty="0"/>
              <a:t>How are you translating your positioning strategy into communications with your target audiences? </a:t>
            </a:r>
          </a:p>
          <a:p>
            <a:r>
              <a:rPr lang="en-US" dirty="0"/>
              <a:t>What behavioral shift are you trying to create as you launch your new positioning? </a:t>
            </a:r>
          </a:p>
          <a:p>
            <a:r>
              <a:rPr lang="en-US" dirty="0"/>
              <a:t>What types of campaigns will you use to introduce the new positioning? </a:t>
            </a:r>
          </a:p>
          <a:p>
            <a:r>
              <a:rPr lang="en-US" dirty="0"/>
              <a:t>Which communication tools will be most effective at reaching target audiences?</a:t>
            </a:r>
          </a:p>
          <a:p>
            <a:r>
              <a:rPr lang="en-US" dirty="0"/>
              <a:t>What are you doing to coordinate marketing messages and activities across different channels? </a:t>
            </a:r>
          </a:p>
        </p:txBody>
      </p:sp>
    </p:spTree>
    <p:extLst>
      <p:ext uri="{BB962C8B-B14F-4D97-AF65-F5344CB8AC3E}">
        <p14:creationId xmlns:p14="http://schemas.microsoft.com/office/powerpoint/2010/main" val="2948350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Implementation</a:t>
            </a:r>
          </a:p>
        </p:txBody>
      </p:sp>
      <p:sp>
        <p:nvSpPr>
          <p:cNvPr id="3" name="Content Placeholder 2"/>
          <p:cNvSpPr>
            <a:spLocks noGrp="1"/>
          </p:cNvSpPr>
          <p:nvPr>
            <p:ph type="body" idx="1"/>
          </p:nvPr>
        </p:nvSpPr>
        <p:spPr/>
        <p:txBody>
          <a:bodyPr/>
          <a:lstStyle/>
          <a:p>
            <a:r>
              <a:rPr lang="en-US" dirty="0"/>
              <a:t>Sales/revenue</a:t>
            </a:r>
          </a:p>
          <a:p>
            <a:r>
              <a:rPr lang="en-US" dirty="0"/>
              <a:t>Number of new/returning customers</a:t>
            </a:r>
          </a:p>
          <a:p>
            <a:r>
              <a:rPr lang="en-US" dirty="0"/>
              <a:t>Average spending per transaction</a:t>
            </a:r>
          </a:p>
          <a:p>
            <a:r>
              <a:rPr lang="en-US" dirty="0"/>
              <a:t>Brand/product awareness or perceptions</a:t>
            </a:r>
          </a:p>
          <a:p>
            <a:r>
              <a:rPr lang="en-US" dirty="0"/>
              <a:t>Favorability toward product/service/brand</a:t>
            </a:r>
          </a:p>
          <a:p>
            <a:r>
              <a:rPr lang="en-US" dirty="0"/>
              <a:t>New leads or inquiries from inside and outside your target segments</a:t>
            </a:r>
          </a:p>
          <a:p>
            <a:r>
              <a:rPr lang="en-US" dirty="0"/>
              <a:t>Web site traffic or social media “buzz”</a:t>
            </a:r>
          </a:p>
          <a:p>
            <a:r>
              <a:rPr lang="en-US" dirty="0"/>
              <a:t>Media attention</a:t>
            </a:r>
          </a:p>
          <a:p>
            <a:r>
              <a:rPr lang="en-US" dirty="0"/>
              <a:t>Customer Satisfaction</a:t>
            </a:r>
          </a:p>
          <a:p>
            <a:r>
              <a:rPr lang="en-US" dirty="0"/>
              <a:t>Return on investment for marketing campaigns and other activities</a:t>
            </a:r>
          </a:p>
          <a:p>
            <a:endParaRPr lang="en-US" dirty="0"/>
          </a:p>
        </p:txBody>
      </p:sp>
    </p:spTree>
    <p:extLst>
      <p:ext uri="{BB962C8B-B14F-4D97-AF65-F5344CB8AC3E}">
        <p14:creationId xmlns:p14="http://schemas.microsoft.com/office/powerpoint/2010/main" val="3516024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sp>
        <p:nvSpPr>
          <p:cNvPr id="3" name="Content Placeholder 2"/>
          <p:cNvSpPr>
            <a:spLocks noGrp="1"/>
          </p:cNvSpPr>
          <p:nvPr>
            <p:ph type="body" idx="1"/>
          </p:nvPr>
        </p:nvSpPr>
        <p:spPr/>
        <p:txBody>
          <a:bodyPr/>
          <a:lstStyle/>
          <a:p>
            <a:pPr marL="0" indent="0">
              <a:buNone/>
            </a:pPr>
            <a:r>
              <a:rPr lang="en-US" dirty="0"/>
              <a:t>What is the difference between a feature and a benefit?</a:t>
            </a:r>
          </a:p>
        </p:txBody>
      </p:sp>
    </p:spTree>
    <p:extLst>
      <p:ext uri="{BB962C8B-B14F-4D97-AF65-F5344CB8AC3E}">
        <p14:creationId xmlns:p14="http://schemas.microsoft.com/office/powerpoint/2010/main" val="2287540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a:t>
            </a:r>
          </a:p>
        </p:txBody>
      </p:sp>
      <p:sp>
        <p:nvSpPr>
          <p:cNvPr id="3" name="Content Placeholder 2"/>
          <p:cNvSpPr>
            <a:spLocks noGrp="1"/>
          </p:cNvSpPr>
          <p:nvPr>
            <p:ph type="body" idx="1"/>
          </p:nvPr>
        </p:nvSpPr>
        <p:spPr/>
        <p:txBody>
          <a:bodyPr/>
          <a:lstStyle/>
          <a:p>
            <a:r>
              <a:rPr lang="en-US" dirty="0"/>
              <a:t>What are positioning and differentiation, and why are they important to marketing a product or service?</a:t>
            </a:r>
          </a:p>
          <a:p>
            <a:r>
              <a:rPr lang="en-US" dirty="0"/>
              <a:t>What is the process of selecting a positioning and differentiation strategy?</a:t>
            </a:r>
          </a:p>
          <a:p>
            <a:r>
              <a:rPr lang="en-US" dirty="0"/>
              <a:t>How do marketers develop and evaluate positioning statements based on defined criteria?</a:t>
            </a:r>
          </a:p>
          <a:p>
            <a:r>
              <a:rPr lang="en-US" dirty="0"/>
              <a:t>How do marketers reposition products or services? What are the associated risks and complexities?</a:t>
            </a:r>
          </a:p>
          <a:p>
            <a:r>
              <a:rPr lang="en-US" dirty="0"/>
              <a:t>What is the process of implementing a positioning strategy?</a:t>
            </a:r>
          </a:p>
          <a:p>
            <a:endParaRPr lang="en-US" dirty="0"/>
          </a:p>
        </p:txBody>
      </p:sp>
    </p:spTree>
    <p:extLst>
      <p:ext uri="{BB962C8B-B14F-4D97-AF65-F5344CB8AC3E}">
        <p14:creationId xmlns:p14="http://schemas.microsoft.com/office/powerpoint/2010/main" val="255558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Differentiation</a:t>
            </a:r>
          </a:p>
        </p:txBody>
      </p:sp>
      <p:sp>
        <p:nvSpPr>
          <p:cNvPr id="3" name="Content Placeholder 2"/>
          <p:cNvSpPr>
            <a:spLocks noGrp="1"/>
          </p:cNvSpPr>
          <p:nvPr>
            <p:ph type="body" idx="1"/>
          </p:nvPr>
        </p:nvSpPr>
        <p:spPr>
          <a:xfrm>
            <a:off x="838200" y="1825625"/>
            <a:ext cx="5181600" cy="4351338"/>
          </a:xfrm>
        </p:spPr>
        <p:txBody>
          <a:bodyPr/>
          <a:lstStyle/>
          <a:p>
            <a:pPr marL="0" indent="0">
              <a:buNone/>
            </a:pPr>
            <a:r>
              <a:rPr lang="en-US" dirty="0"/>
              <a:t>To make a product or service stand out from its competitors in ways that provide unique value to the customer</a:t>
            </a:r>
          </a:p>
          <a:p>
            <a:pPr marL="0" indent="0">
              <a:buNone/>
            </a:pPr>
            <a:r>
              <a:rPr lang="en-US" dirty="0"/>
              <a:t>Identifies a set of characteristics and benefits that make a product different and better for a target audience that:</a:t>
            </a:r>
          </a:p>
          <a:p>
            <a:pPr marL="457200" indent="-457200">
              <a:buFont typeface="+mj-lt"/>
              <a:buAutoNum type="arabicPeriod"/>
            </a:pPr>
            <a:r>
              <a:rPr lang="en-US" dirty="0"/>
              <a:t>Customers value when they are evaluating choices</a:t>
            </a:r>
          </a:p>
          <a:p>
            <a:pPr marL="457200" indent="-457200">
              <a:buFont typeface="+mj-lt"/>
              <a:buAutoNum type="arabicPeriod"/>
            </a:pPr>
            <a:r>
              <a:rPr lang="en-US" dirty="0"/>
              <a:t>Competitors cannot easily copy</a:t>
            </a:r>
          </a:p>
        </p:txBody>
      </p:sp>
      <p:pic>
        <p:nvPicPr>
          <p:cNvPr id="12290" name="Picture 2" descr="Photo of main floor of Macy's department store, decorated with flowers and a large hot-air balloon. Several shoppers are s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5181600" cy="387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06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 vs. Differentiation</a:t>
            </a:r>
          </a:p>
        </p:txBody>
      </p:sp>
      <p:graphicFrame>
        <p:nvGraphicFramePr>
          <p:cNvPr id="4" name="Content Placeholder 3" descr="Wal-Mart: Positioning: wide selection of products people want, at the lowest prices. Differentiators: wide selection; low prices. Target: Positioning: trendy, fashionable products at reasonable prices. Differentiators: continually refreshed, on-trend product selection. Macy's: Positioning: preferred &quot;go-to&quot; shopping destination for upscale brands and current fashions. Differentiators: broad selection of most-wanted, upscale brands; engaging shopping experience." title="Slide 4"/>
          <p:cNvGraphicFramePr>
            <a:graphicFrameLocks noGrp="1"/>
          </p:cNvGraphicFramePr>
          <p:nvPr>
            <p:ph idx="4294967295"/>
            <p:extLst>
              <p:ext uri="{D42A27DB-BD31-4B8C-83A1-F6EECF244321}">
                <p14:modId xmlns:p14="http://schemas.microsoft.com/office/powerpoint/2010/main" val="125940833"/>
              </p:ext>
            </p:extLst>
          </p:nvPr>
        </p:nvGraphicFramePr>
        <p:xfrm>
          <a:off x="838200" y="1579341"/>
          <a:ext cx="10515600" cy="5004022"/>
        </p:xfrm>
        <a:graphic>
          <a:graphicData uri="http://schemas.openxmlformats.org/drawingml/2006/table">
            <a:tbl>
              <a:tblPr firstRow="1">
                <a:tableStyleId>{7E9639D4-E3E2-4D34-9284-5A2195B3D0D7}</a:tableStyleId>
              </a:tblPr>
              <a:tblGrid>
                <a:gridCol w="1595285">
                  <a:extLst>
                    <a:ext uri="{9D8B030D-6E8A-4147-A177-3AD203B41FA5}">
                      <a16:colId xmlns:a16="http://schemas.microsoft.com/office/drawing/2014/main" val="1617805875"/>
                    </a:ext>
                  </a:extLst>
                </a:gridCol>
                <a:gridCol w="4424516">
                  <a:extLst>
                    <a:ext uri="{9D8B030D-6E8A-4147-A177-3AD203B41FA5}">
                      <a16:colId xmlns:a16="http://schemas.microsoft.com/office/drawing/2014/main" val="1777024921"/>
                    </a:ext>
                  </a:extLst>
                </a:gridCol>
                <a:gridCol w="4495799">
                  <a:extLst>
                    <a:ext uri="{9D8B030D-6E8A-4147-A177-3AD203B41FA5}">
                      <a16:colId xmlns:a16="http://schemas.microsoft.com/office/drawing/2014/main" val="4276459415"/>
                    </a:ext>
                  </a:extLst>
                </a:gridCol>
              </a:tblGrid>
              <a:tr h="464271">
                <a:tc>
                  <a:txBody>
                    <a:bodyPr/>
                    <a:lstStyle/>
                    <a:p>
                      <a:pPr algn="l" fontAlgn="ctr"/>
                      <a:r>
                        <a:rPr lang="en-US" sz="1800" dirty="0">
                          <a:effectLst/>
                          <a:latin typeface="Century Gothic" panose="020B0502020202020204" pitchFamily="34" charset="0"/>
                        </a:rPr>
                        <a:t>Name</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tc>
                <a:tc>
                  <a:txBody>
                    <a:bodyPr/>
                    <a:lstStyle/>
                    <a:p>
                      <a:pPr algn="l" fontAlgn="ctr"/>
                      <a:r>
                        <a:rPr lang="en-US" sz="1800" dirty="0">
                          <a:effectLst/>
                          <a:latin typeface="Century Gothic" panose="020B0502020202020204" pitchFamily="34" charset="0"/>
                        </a:rPr>
                        <a:t>Positioning</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tc>
                <a:tc>
                  <a:txBody>
                    <a:bodyPr/>
                    <a:lstStyle/>
                    <a:p>
                      <a:pPr algn="l" fontAlgn="ctr"/>
                      <a:r>
                        <a:rPr lang="en-US" sz="1800">
                          <a:effectLst/>
                          <a:latin typeface="Century Gothic" panose="020B0502020202020204" pitchFamily="34" charset="0"/>
                        </a:rPr>
                        <a:t>Differentiators</a:t>
                      </a:r>
                      <a:endPar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tc>
                <a:extLst>
                  <a:ext uri="{0D108BD9-81ED-4DB2-BD59-A6C34878D82A}">
                    <a16:rowId xmlns:a16="http://schemas.microsoft.com/office/drawing/2014/main" val="2935792042"/>
                  </a:ext>
                </a:extLst>
              </a:tr>
              <a:tr h="1513251">
                <a:tc>
                  <a:txBody>
                    <a:bodyPr/>
                    <a:lstStyle/>
                    <a:p>
                      <a:pPr algn="l" fontAlgn="ctr"/>
                      <a:r>
                        <a:rPr lang="en-US" sz="1800" dirty="0">
                          <a:effectLst/>
                          <a:latin typeface="Century Gothic" panose="020B0502020202020204" pitchFamily="34" charset="0"/>
                        </a:rPr>
                        <a:t>Wal-Mart</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tc>
                <a:tc>
                  <a:txBody>
                    <a:bodyPr/>
                    <a:lstStyle/>
                    <a:p>
                      <a:pPr algn="l" fontAlgn="ctr"/>
                      <a:r>
                        <a:rPr lang="en-US" sz="1800" dirty="0">
                          <a:effectLst/>
                          <a:latin typeface="Century Gothic" panose="020B0502020202020204" pitchFamily="34" charset="0"/>
                        </a:rPr>
                        <a:t>Wide selection of products people want, at the lowest prices</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tc>
                <a:tc>
                  <a:txBody>
                    <a:bodyPr/>
                    <a:lstStyle/>
                    <a:p>
                      <a:pPr algn="l" fontAlgn="ctr"/>
                      <a:r>
                        <a:rPr lang="en-US" sz="1800" dirty="0">
                          <a:effectLst/>
                          <a:latin typeface="Century Gothic" panose="020B0502020202020204" pitchFamily="34" charset="0"/>
                        </a:rPr>
                        <a:t>Wide selection; low prices</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tc>
                <a:extLst>
                  <a:ext uri="{0D108BD9-81ED-4DB2-BD59-A6C34878D82A}">
                    <a16:rowId xmlns:a16="http://schemas.microsoft.com/office/drawing/2014/main" val="1560291147"/>
                  </a:ext>
                </a:extLst>
              </a:tr>
              <a:tr h="1163590">
                <a:tc>
                  <a:txBody>
                    <a:bodyPr/>
                    <a:lstStyle/>
                    <a:p>
                      <a:pPr algn="l" fontAlgn="ctr"/>
                      <a:r>
                        <a:rPr lang="en-US" sz="1800">
                          <a:effectLst/>
                          <a:latin typeface="Century Gothic" panose="020B0502020202020204" pitchFamily="34" charset="0"/>
                        </a:rPr>
                        <a:t>Target</a:t>
                      </a:r>
                      <a:endPar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tc>
                <a:tc>
                  <a:txBody>
                    <a:bodyPr/>
                    <a:lstStyle/>
                    <a:p>
                      <a:pPr algn="l" fontAlgn="ctr"/>
                      <a:r>
                        <a:rPr lang="en-US" sz="1800" dirty="0">
                          <a:effectLst/>
                          <a:latin typeface="Century Gothic" panose="020B0502020202020204" pitchFamily="34" charset="0"/>
                        </a:rPr>
                        <a:t>Trendy, fashionable products at reasonable prices</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tc>
                <a:tc>
                  <a:txBody>
                    <a:bodyPr/>
                    <a:lstStyle/>
                    <a:p>
                      <a:pPr algn="l" fontAlgn="ctr"/>
                      <a:r>
                        <a:rPr lang="en-US" sz="1800" dirty="0">
                          <a:effectLst/>
                          <a:latin typeface="Century Gothic" panose="020B0502020202020204" pitchFamily="34" charset="0"/>
                        </a:rPr>
                        <a:t>Continually refreshed, on-trend product selection</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tc>
                <a:extLst>
                  <a:ext uri="{0D108BD9-81ED-4DB2-BD59-A6C34878D82A}">
                    <a16:rowId xmlns:a16="http://schemas.microsoft.com/office/drawing/2014/main" val="3565879113"/>
                  </a:ext>
                </a:extLst>
              </a:tr>
              <a:tr h="1862910">
                <a:tc>
                  <a:txBody>
                    <a:bodyPr/>
                    <a:lstStyle/>
                    <a:p>
                      <a:pPr algn="l" fontAlgn="ctr"/>
                      <a:r>
                        <a:rPr lang="en-US" sz="1800">
                          <a:effectLst/>
                          <a:latin typeface="Century Gothic" panose="020B0502020202020204" pitchFamily="34" charset="0"/>
                        </a:rPr>
                        <a:t>Macy’s</a:t>
                      </a:r>
                      <a:endPar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tc>
                <a:tc>
                  <a:txBody>
                    <a:bodyPr/>
                    <a:lstStyle/>
                    <a:p>
                      <a:pPr algn="l" fontAlgn="ctr"/>
                      <a:r>
                        <a:rPr lang="en-US" sz="1800" dirty="0">
                          <a:effectLst/>
                          <a:latin typeface="Century Gothic" panose="020B0502020202020204" pitchFamily="34" charset="0"/>
                        </a:rPr>
                        <a:t>Preferred “go-to” shopping destination for upscale brands and current fashions.</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tc>
                <a:tc>
                  <a:txBody>
                    <a:bodyPr/>
                    <a:lstStyle/>
                    <a:p>
                      <a:pPr algn="l" fontAlgn="ctr"/>
                      <a:r>
                        <a:rPr lang="en-US" sz="1800" dirty="0">
                          <a:effectLst/>
                          <a:latin typeface="Century Gothic" panose="020B0502020202020204" pitchFamily="34" charset="0"/>
                        </a:rPr>
                        <a:t>Broad selection of most-wanted, upscale brands; engaging shopping experience</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tc>
                <a:extLst>
                  <a:ext uri="{0D108BD9-81ED-4DB2-BD59-A6C34878D82A}">
                    <a16:rowId xmlns:a16="http://schemas.microsoft.com/office/drawing/2014/main" val="258551747"/>
                  </a:ext>
                </a:extLst>
              </a:tr>
            </a:tbl>
          </a:graphicData>
        </a:graphic>
      </p:graphicFrame>
    </p:spTree>
    <p:extLst>
      <p:ext uri="{BB962C8B-B14F-4D97-AF65-F5344CB8AC3E}">
        <p14:creationId xmlns:p14="http://schemas.microsoft.com/office/powerpoint/2010/main" val="254245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of the Positioning Process</a:t>
            </a:r>
          </a:p>
        </p:txBody>
      </p:sp>
      <p:sp>
        <p:nvSpPr>
          <p:cNvPr id="3" name="Content Placeholder 2"/>
          <p:cNvSpPr>
            <a:spLocks noGrp="1"/>
          </p:cNvSpPr>
          <p:nvPr>
            <p:ph type="body" idx="1"/>
          </p:nvPr>
        </p:nvSpPr>
        <p:spPr>
          <a:xfrm>
            <a:off x="838200" y="1825625"/>
            <a:ext cx="5181600" cy="4351338"/>
          </a:xfrm>
        </p:spPr>
        <p:txBody>
          <a:bodyPr>
            <a:normAutofit/>
          </a:bodyPr>
          <a:lstStyle/>
          <a:p>
            <a:pPr marL="457200" indent="-457200" fontAlgn="base">
              <a:buFont typeface="+mj-lt"/>
              <a:buAutoNum type="arabicPeriod"/>
            </a:pPr>
            <a:r>
              <a:rPr lang="en-US" dirty="0"/>
              <a:t>Confirm your understanding of market dynamics</a:t>
            </a:r>
          </a:p>
          <a:p>
            <a:pPr marL="457200" indent="-457200" fontAlgn="base">
              <a:buFont typeface="+mj-lt"/>
              <a:buAutoNum type="arabicPeriod"/>
            </a:pPr>
            <a:r>
              <a:rPr lang="en-US" dirty="0"/>
              <a:t>Identify your competitive advantages</a:t>
            </a:r>
          </a:p>
          <a:p>
            <a:pPr marL="457200" indent="-457200" fontAlgn="base">
              <a:buFont typeface="+mj-lt"/>
              <a:buAutoNum type="arabicPeriod"/>
            </a:pPr>
            <a:r>
              <a:rPr lang="en-US" dirty="0"/>
              <a:t>Choose competitive advantages that define your market “niche”</a:t>
            </a:r>
          </a:p>
          <a:p>
            <a:pPr marL="457200" indent="-457200" fontAlgn="base">
              <a:buFont typeface="+mj-lt"/>
              <a:buAutoNum type="arabicPeriod"/>
            </a:pPr>
            <a:r>
              <a:rPr lang="en-US" dirty="0"/>
              <a:t>Define your positioning strategy</a:t>
            </a:r>
          </a:p>
          <a:p>
            <a:pPr marL="457200" indent="-457200" fontAlgn="base">
              <a:buFont typeface="+mj-lt"/>
              <a:buAutoNum type="arabicPeriod"/>
            </a:pPr>
            <a:r>
              <a:rPr lang="en-US" dirty="0"/>
              <a:t>Communicate and deliver on the positioning strategy</a:t>
            </a:r>
          </a:p>
          <a:p>
            <a:endParaRPr lang="en-US" dirty="0"/>
          </a:p>
        </p:txBody>
      </p:sp>
      <p:pic>
        <p:nvPicPr>
          <p:cNvPr id="23554" name="Picture 2" descr="A line of lightbulbs. Only one is l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5181600" cy="291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75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Confirm Your Understanding of Market Dynamics</a:t>
            </a:r>
          </a:p>
        </p:txBody>
      </p:sp>
      <p:sp>
        <p:nvSpPr>
          <p:cNvPr id="3" name="Content Placeholder 2"/>
          <p:cNvSpPr>
            <a:spLocks noGrp="1"/>
          </p:cNvSpPr>
          <p:nvPr>
            <p:ph type="body" idx="1"/>
          </p:nvPr>
        </p:nvSpPr>
        <p:spPr/>
        <p:txBody>
          <a:bodyPr/>
          <a:lstStyle/>
          <a:p>
            <a:pPr marL="28575" indent="0">
              <a:buNone/>
            </a:pPr>
            <a:r>
              <a:rPr lang="en-US" dirty="0"/>
              <a:t>A firm understanding of your target market and answers to the following questions:</a:t>
            </a:r>
          </a:p>
          <a:p>
            <a:r>
              <a:rPr lang="en-US" dirty="0"/>
              <a:t>In which product, service, or market category (also called the “frame of reference”) do you plan to use this positioning?</a:t>
            </a:r>
          </a:p>
          <a:p>
            <a:r>
              <a:rPr lang="en-US" dirty="0"/>
              <a:t>Which target segment is your focus for the positioning you are developing?</a:t>
            </a:r>
          </a:p>
          <a:p>
            <a:r>
              <a:rPr lang="en-US" dirty="0"/>
              <a:t>What factors do these buyers evaluate when they make a purchasing decision?</a:t>
            </a:r>
          </a:p>
          <a:p>
            <a:r>
              <a:rPr lang="en-US" dirty="0"/>
              <a:t>How do these buyers view your competitors in the category?</a:t>
            </a:r>
          </a:p>
          <a:p>
            <a:endParaRPr lang="en-US" dirty="0"/>
          </a:p>
        </p:txBody>
      </p:sp>
    </p:spTree>
    <p:extLst>
      <p:ext uri="{BB962C8B-B14F-4D97-AF65-F5344CB8AC3E}">
        <p14:creationId xmlns:p14="http://schemas.microsoft.com/office/powerpoint/2010/main" val="3742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Identify Your Competitive Advantages</a:t>
            </a:r>
          </a:p>
        </p:txBody>
      </p:sp>
      <p:sp>
        <p:nvSpPr>
          <p:cNvPr id="3" name="Content Placeholder 2"/>
          <p:cNvSpPr>
            <a:spLocks noGrp="1"/>
          </p:cNvSpPr>
          <p:nvPr>
            <p:ph type="body" idx="1"/>
          </p:nvPr>
        </p:nvSpPr>
        <p:spPr/>
        <p:txBody>
          <a:bodyPr/>
          <a:lstStyle/>
          <a:p>
            <a:pPr marL="28575" indent="0">
              <a:buNone/>
            </a:pPr>
            <a:r>
              <a:rPr lang="en-US" dirty="0"/>
              <a:t>A trait, quality, or capability that allows you to outperform the competition</a:t>
            </a:r>
          </a:p>
          <a:p>
            <a:pPr marL="28575" indent="0">
              <a:buNone/>
            </a:pPr>
            <a:r>
              <a:rPr lang="en-US" dirty="0"/>
              <a:t>Gives your product, service, or brand an advantage over others in purchasing decisions</a:t>
            </a:r>
          </a:p>
          <a:p>
            <a:pPr marL="28575" indent="0">
              <a:buNone/>
            </a:pPr>
            <a:r>
              <a:rPr lang="en-US" dirty="0"/>
              <a:t>Comes from any or all of the following:</a:t>
            </a:r>
          </a:p>
          <a:p>
            <a:r>
              <a:rPr lang="en-US" dirty="0"/>
              <a:t>Price</a:t>
            </a:r>
          </a:p>
          <a:p>
            <a:r>
              <a:rPr lang="en-US" dirty="0"/>
              <a:t>Features </a:t>
            </a:r>
          </a:p>
          <a:p>
            <a:r>
              <a:rPr lang="en-US" dirty="0"/>
              <a:t>Benefits</a:t>
            </a:r>
          </a:p>
        </p:txBody>
      </p:sp>
    </p:spTree>
    <p:extLst>
      <p:ext uri="{BB962C8B-B14F-4D97-AF65-F5344CB8AC3E}">
        <p14:creationId xmlns:p14="http://schemas.microsoft.com/office/powerpoint/2010/main" val="3556088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4495800" cy="3063871"/>
          </a:xfrm>
        </p:spPr>
        <p:txBody>
          <a:bodyPr>
            <a:normAutofit/>
          </a:bodyPr>
          <a:lstStyle/>
          <a:p>
            <a:r>
              <a:rPr lang="en-US" dirty="0"/>
              <a:t>Step 3: Choose Competitive Advantages That Define Your Niche</a:t>
            </a:r>
          </a:p>
        </p:txBody>
      </p:sp>
      <p:pic>
        <p:nvPicPr>
          <p:cNvPr id="1026" name="Picture 2" descr="Consumer perception of Automotive brands, by Price and Quality. Two crossing axes with one representing quality (Low to High Quality) and the other representing price (Low to High Price). Car brands are listed from generally lowest quality and lowest price to highest. Dacia is considered the lowest quality and the lowest price. Next is Kia Motors at lower-middle low quality and low price. Next is Citroen and Renault. Citroen is considered better quality than Renault, but Renault is considered cheaper than Citroen. Next is Volkswagen. In the high price but low quality quadrant are brands Infiniti and Mini. Infiniti is considered middle-lower quality and slightly more expensive than Mini. In the high-quality, low price quadrant, Ford and Toyota are considered to be the same quality, but Ford is considered slightly more expensive than Toyota. Honda is considered higher-quality than Ford and Toyota, but Honda is considered slightly lower quality than Ford. In the high price, high quality quadrant, from lowest price and lowest quality to highest, are the brands BMW, Audi, Porsche, and Mercedes-Benz, with Mercedes-Benz at the very highest in price and quality.">
            <a:extLst>
              <a:ext uri="{FF2B5EF4-FFF2-40B4-BE49-F238E27FC236}">
                <a16:creationId xmlns:a16="http://schemas.microsoft.com/office/drawing/2014/main" id="{F05A8C0D-ECE8-384A-A10F-0E357F547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14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Positioning Strategies</a:t>
            </a:r>
          </a:p>
        </p:txBody>
      </p:sp>
      <p:graphicFrame>
        <p:nvGraphicFramePr>
          <p:cNvPr id="4" name="Content Placeholder 3" descr="Category Benefit: position yourself as &quot;owning&quot; an important benefit and delivering it better than anyone else. Best fit for the Customer: position yourself as an ideal fit for the customer's personality, style, and approach. Business Approach: position yourself with a distinctive approach to doing business. Anti-Competition: position yourself as a preferred alternative to the competition. Price: position yourself according to pricing: lowest cost, best value for the money, luxury or premium. Quality: position yourself according to a quality standard: high quality or else reliably good quality at a reasonable price." title="Slide 9"/>
          <p:cNvGraphicFramePr>
            <a:graphicFrameLocks noGrp="1"/>
          </p:cNvGraphicFramePr>
          <p:nvPr>
            <p:ph idx="4294967295"/>
            <p:extLst>
              <p:ext uri="{D42A27DB-BD31-4B8C-83A1-F6EECF244321}">
                <p14:modId xmlns:p14="http://schemas.microsoft.com/office/powerpoint/2010/main" val="4066586858"/>
              </p:ext>
            </p:extLst>
          </p:nvPr>
        </p:nvGraphicFramePr>
        <p:xfrm>
          <a:off x="838202" y="1456190"/>
          <a:ext cx="10515598" cy="5401810"/>
        </p:xfrm>
        <a:graphic>
          <a:graphicData uri="http://schemas.openxmlformats.org/drawingml/2006/table">
            <a:tbl>
              <a:tblPr firstRow="1">
                <a:tableStyleId>{7E9639D4-E3E2-4D34-9284-5A2195B3D0D7}</a:tableStyleId>
              </a:tblPr>
              <a:tblGrid>
                <a:gridCol w="2362199">
                  <a:extLst>
                    <a:ext uri="{9D8B030D-6E8A-4147-A177-3AD203B41FA5}">
                      <a16:colId xmlns:a16="http://schemas.microsoft.com/office/drawing/2014/main" val="3157744573"/>
                    </a:ext>
                  </a:extLst>
                </a:gridCol>
                <a:gridCol w="4688605">
                  <a:extLst>
                    <a:ext uri="{9D8B030D-6E8A-4147-A177-3AD203B41FA5}">
                      <a16:colId xmlns:a16="http://schemas.microsoft.com/office/drawing/2014/main" val="3180639640"/>
                    </a:ext>
                  </a:extLst>
                </a:gridCol>
                <a:gridCol w="3464794">
                  <a:extLst>
                    <a:ext uri="{9D8B030D-6E8A-4147-A177-3AD203B41FA5}">
                      <a16:colId xmlns:a16="http://schemas.microsoft.com/office/drawing/2014/main" val="1729364273"/>
                    </a:ext>
                  </a:extLst>
                </a:gridCol>
              </a:tblGrid>
              <a:tr h="516724">
                <a:tc>
                  <a:txBody>
                    <a:bodyPr/>
                    <a:lstStyle/>
                    <a:p>
                      <a:pPr algn="l" fontAlgn="ctr"/>
                      <a:r>
                        <a:rPr lang="en-US" sz="1600" dirty="0">
                          <a:effectLst/>
                          <a:latin typeface="Century Gothic" panose="020B0502020202020204" pitchFamily="34" charset="0"/>
                        </a:rPr>
                        <a:t>Differentiator</a:t>
                      </a:r>
                      <a:endParaRPr lang="en-US" sz="16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49002" marB="49002"/>
                </a:tc>
                <a:tc>
                  <a:txBody>
                    <a:bodyPr/>
                    <a:lstStyle/>
                    <a:p>
                      <a:pPr algn="l" fontAlgn="ctr"/>
                      <a:r>
                        <a:rPr lang="en-US" sz="1600" dirty="0">
                          <a:effectLst/>
                          <a:latin typeface="Century Gothic" panose="020B0502020202020204" pitchFamily="34" charset="0"/>
                        </a:rPr>
                        <a:t>Positioning Strategy</a:t>
                      </a:r>
                      <a:endParaRPr lang="en-US" sz="16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49002" marB="49002"/>
                </a:tc>
                <a:tc>
                  <a:txBody>
                    <a:bodyPr/>
                    <a:lstStyle/>
                    <a:p>
                      <a:pPr algn="l" fontAlgn="ctr"/>
                      <a:r>
                        <a:rPr lang="en-US" sz="1600">
                          <a:effectLst/>
                          <a:latin typeface="Century Gothic" panose="020B0502020202020204" pitchFamily="34" charset="0"/>
                        </a:rPr>
                        <a:t>Examples</a:t>
                      </a:r>
                      <a:endParaRPr lang="en-US" sz="1600" b="1">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49002" marB="49002"/>
                </a:tc>
                <a:extLst>
                  <a:ext uri="{0D108BD9-81ED-4DB2-BD59-A6C34878D82A}">
                    <a16:rowId xmlns:a16="http://schemas.microsoft.com/office/drawing/2014/main" val="3484152265"/>
                  </a:ext>
                </a:extLst>
              </a:tr>
              <a:tr h="802149">
                <a:tc>
                  <a:txBody>
                    <a:bodyPr/>
                    <a:lstStyle/>
                    <a:p>
                      <a:pPr algn="l" fontAlgn="ctr"/>
                      <a:r>
                        <a:rPr lang="en-US" sz="1600">
                          <a:effectLst/>
                          <a:latin typeface="Century Gothic" panose="020B0502020202020204" pitchFamily="34" charset="0"/>
                        </a:rPr>
                        <a:t>Category Benefit</a:t>
                      </a:r>
                      <a:endPar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tc>
                  <a:txBody>
                    <a:bodyPr/>
                    <a:lstStyle/>
                    <a:p>
                      <a:pPr algn="l" fontAlgn="ctr"/>
                      <a:r>
                        <a:rPr lang="en-US" sz="1600" dirty="0">
                          <a:effectLst/>
                          <a:latin typeface="Century Gothic" panose="020B0502020202020204" pitchFamily="34" charset="0"/>
                        </a:rPr>
                        <a:t>Position yourself as “owning” an important benefit and delivering it better than anyone else</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tc>
                  <a:txBody>
                    <a:bodyPr/>
                    <a:lstStyle/>
                    <a:p>
                      <a:pPr algn="l" fontAlgn="base"/>
                      <a:r>
                        <a:rPr lang="en-US" sz="1600" dirty="0">
                          <a:effectLst/>
                          <a:latin typeface="Century Gothic" panose="020B0502020202020204" pitchFamily="34" charset="0"/>
                        </a:rPr>
                        <a:t>Volvo = Safety</a:t>
                      </a:r>
                    </a:p>
                    <a:p>
                      <a:pPr algn="l" fontAlgn="base"/>
                      <a:r>
                        <a:rPr lang="en-US" sz="1600" dirty="0">
                          <a:effectLst/>
                          <a:latin typeface="Century Gothic" panose="020B0502020202020204" pitchFamily="34" charset="0"/>
                        </a:rPr>
                        <a:t>Hallmark = Caring shared</a:t>
                      </a:r>
                    </a:p>
                    <a:p>
                      <a:pPr algn="l" fontAlgn="base"/>
                      <a:r>
                        <a:rPr lang="en-US" sz="1600" dirty="0">
                          <a:effectLst/>
                          <a:latin typeface="Century Gothic" panose="020B0502020202020204" pitchFamily="34" charset="0"/>
                        </a:rPr>
                        <a:t>Hawaii = Aloha spirit</a:t>
                      </a:r>
                      <a:endParaRPr lang="en-US" sz="16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extLst>
                  <a:ext uri="{0D108BD9-81ED-4DB2-BD59-A6C34878D82A}">
                    <a16:rowId xmlns:a16="http://schemas.microsoft.com/office/drawing/2014/main" val="3685615139"/>
                  </a:ext>
                </a:extLst>
              </a:tr>
              <a:tr h="869409">
                <a:tc>
                  <a:txBody>
                    <a:bodyPr/>
                    <a:lstStyle/>
                    <a:p>
                      <a:pPr algn="l" fontAlgn="ctr"/>
                      <a:r>
                        <a:rPr lang="en-US" sz="1600" dirty="0">
                          <a:effectLst/>
                          <a:latin typeface="Century Gothic" panose="020B0502020202020204" pitchFamily="34" charset="0"/>
                        </a:rPr>
                        <a:t>Best fit for the Customer</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tc>
                  <a:txBody>
                    <a:bodyPr/>
                    <a:lstStyle/>
                    <a:p>
                      <a:pPr algn="l" fontAlgn="ctr"/>
                      <a:r>
                        <a:rPr lang="en-US" sz="1600">
                          <a:effectLst/>
                          <a:latin typeface="Century Gothic" panose="020B0502020202020204" pitchFamily="34" charset="0"/>
                        </a:rPr>
                        <a:t>Position yourself as an ideal fit for the customer’s personality, style, and approach</a:t>
                      </a:r>
                      <a:endPar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tc>
                  <a:txBody>
                    <a:bodyPr/>
                    <a:lstStyle/>
                    <a:p>
                      <a:pPr algn="l" fontAlgn="base"/>
                      <a:r>
                        <a:rPr lang="en-US" sz="1600" dirty="0">
                          <a:effectLst/>
                          <a:latin typeface="Century Gothic" panose="020B0502020202020204" pitchFamily="34" charset="0"/>
                        </a:rPr>
                        <a:t>Red Bull = Extreme</a:t>
                      </a:r>
                    </a:p>
                    <a:p>
                      <a:pPr algn="l" fontAlgn="base"/>
                      <a:r>
                        <a:rPr lang="en-US" sz="1600" dirty="0">
                          <a:effectLst/>
                          <a:latin typeface="Century Gothic" panose="020B0502020202020204" pitchFamily="34" charset="0"/>
                        </a:rPr>
                        <a:t>Guess Jeans = Sexy chic</a:t>
                      </a:r>
                    </a:p>
                    <a:p>
                      <a:pPr algn="l" fontAlgn="base"/>
                      <a:r>
                        <a:rPr lang="en-US" sz="1600" dirty="0">
                          <a:effectLst/>
                          <a:latin typeface="Century Gothic" panose="020B0502020202020204" pitchFamily="34" charset="0"/>
                        </a:rPr>
                        <a:t>Virgin Atlantic = Ultra cool fun</a:t>
                      </a:r>
                      <a:endParaRPr lang="en-US" sz="16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extLst>
                  <a:ext uri="{0D108BD9-81ED-4DB2-BD59-A6C34878D82A}">
                    <a16:rowId xmlns:a16="http://schemas.microsoft.com/office/drawing/2014/main" val="2123347818"/>
                  </a:ext>
                </a:extLst>
              </a:tr>
              <a:tr h="802149">
                <a:tc>
                  <a:txBody>
                    <a:bodyPr/>
                    <a:lstStyle/>
                    <a:p>
                      <a:pPr algn="l" fontAlgn="ctr"/>
                      <a:r>
                        <a:rPr lang="en-US" sz="1600" dirty="0">
                          <a:effectLst/>
                          <a:latin typeface="Century Gothic" panose="020B0502020202020204" pitchFamily="34" charset="0"/>
                        </a:rPr>
                        <a:t>Business Approach</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tc>
                  <a:txBody>
                    <a:bodyPr/>
                    <a:lstStyle/>
                    <a:p>
                      <a:pPr algn="l" fontAlgn="ctr"/>
                      <a:r>
                        <a:rPr lang="en-US" sz="1600" dirty="0">
                          <a:effectLst/>
                          <a:latin typeface="Century Gothic" panose="020B0502020202020204" pitchFamily="34" charset="0"/>
                        </a:rPr>
                        <a:t>Position yourself with a distinctive approach to doing business</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tc>
                  <a:txBody>
                    <a:bodyPr/>
                    <a:lstStyle/>
                    <a:p>
                      <a:pPr algn="l" fontAlgn="base"/>
                      <a:r>
                        <a:rPr lang="en-US" sz="1600">
                          <a:effectLst/>
                          <a:latin typeface="Century Gothic" panose="020B0502020202020204" pitchFamily="34" charset="0"/>
                        </a:rPr>
                        <a:t>Jimmy John’s = Unbelievably fast</a:t>
                      </a:r>
                    </a:p>
                    <a:p>
                      <a:pPr algn="l" fontAlgn="base"/>
                      <a:r>
                        <a:rPr lang="en-US" sz="1600">
                          <a:effectLst/>
                          <a:latin typeface="Century Gothic" panose="020B0502020202020204" pitchFamily="34" charset="0"/>
                        </a:rPr>
                        <a:t>TurboTax = Easy DIY</a:t>
                      </a:r>
                      <a:endParaRPr lang="en-US" sz="1600" b="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extLst>
                  <a:ext uri="{0D108BD9-81ED-4DB2-BD59-A6C34878D82A}">
                    <a16:rowId xmlns:a16="http://schemas.microsoft.com/office/drawing/2014/main" val="2684581585"/>
                  </a:ext>
                </a:extLst>
              </a:tr>
              <a:tr h="672561">
                <a:tc>
                  <a:txBody>
                    <a:bodyPr/>
                    <a:lstStyle/>
                    <a:p>
                      <a:pPr algn="l" fontAlgn="ctr"/>
                      <a:r>
                        <a:rPr lang="en-US" sz="1600">
                          <a:effectLst/>
                          <a:latin typeface="Century Gothic" panose="020B0502020202020204" pitchFamily="34" charset="0"/>
                        </a:rPr>
                        <a:t>Anti-Competition</a:t>
                      </a:r>
                      <a:endPar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tc>
                  <a:txBody>
                    <a:bodyPr/>
                    <a:lstStyle/>
                    <a:p>
                      <a:pPr algn="l" fontAlgn="ctr"/>
                      <a:r>
                        <a:rPr lang="en-US" sz="1600" dirty="0">
                          <a:effectLst/>
                          <a:latin typeface="Century Gothic" panose="020B0502020202020204" pitchFamily="34" charset="0"/>
                        </a:rPr>
                        <a:t>Position yourself as a preferred alternative to the competition</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tc>
                  <a:txBody>
                    <a:bodyPr/>
                    <a:lstStyle/>
                    <a:p>
                      <a:pPr algn="l" fontAlgn="base"/>
                      <a:r>
                        <a:rPr lang="en-US" sz="1600">
                          <a:effectLst/>
                          <a:latin typeface="Century Gothic" panose="020B0502020202020204" pitchFamily="34" charset="0"/>
                        </a:rPr>
                        <a:t>Apple = Think different</a:t>
                      </a:r>
                    </a:p>
                    <a:p>
                      <a:pPr algn="l" fontAlgn="base"/>
                      <a:r>
                        <a:rPr lang="en-US" sz="1600">
                          <a:effectLst/>
                          <a:latin typeface="Century Gothic" panose="020B0502020202020204" pitchFamily="34" charset="0"/>
                        </a:rPr>
                        <a:t>Seven-Up = The Uncola</a:t>
                      </a:r>
                      <a:endParaRPr lang="en-US" sz="1600" b="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extLst>
                  <a:ext uri="{0D108BD9-81ED-4DB2-BD59-A6C34878D82A}">
                    <a16:rowId xmlns:a16="http://schemas.microsoft.com/office/drawing/2014/main" val="3516356987"/>
                  </a:ext>
                </a:extLst>
              </a:tr>
              <a:tr h="869409">
                <a:tc>
                  <a:txBody>
                    <a:bodyPr/>
                    <a:lstStyle/>
                    <a:p>
                      <a:pPr algn="l" fontAlgn="ctr"/>
                      <a:r>
                        <a:rPr lang="en-US" sz="1600">
                          <a:effectLst/>
                          <a:latin typeface="Century Gothic" panose="020B0502020202020204" pitchFamily="34" charset="0"/>
                        </a:rPr>
                        <a:t>Price</a:t>
                      </a:r>
                      <a:endPar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tc>
                  <a:txBody>
                    <a:bodyPr/>
                    <a:lstStyle/>
                    <a:p>
                      <a:pPr algn="l" fontAlgn="ctr"/>
                      <a:r>
                        <a:rPr lang="en-US" sz="1600" dirty="0">
                          <a:effectLst/>
                          <a:latin typeface="Century Gothic" panose="020B0502020202020204" pitchFamily="34" charset="0"/>
                        </a:rPr>
                        <a:t>Position yourself according to pricing: lowest cost, best value for the money, luxury or premium</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tc>
                  <a:txBody>
                    <a:bodyPr/>
                    <a:lstStyle/>
                    <a:p>
                      <a:pPr algn="l" fontAlgn="base"/>
                      <a:r>
                        <a:rPr lang="en-US" sz="1600" dirty="0">
                          <a:effectLst/>
                          <a:latin typeface="Century Gothic" panose="020B0502020202020204" pitchFamily="34" charset="0"/>
                        </a:rPr>
                        <a:t>Wal-Mart = Lowest prices</a:t>
                      </a:r>
                    </a:p>
                    <a:p>
                      <a:pPr algn="l" fontAlgn="base"/>
                      <a:r>
                        <a:rPr lang="en-US" sz="1600" dirty="0">
                          <a:effectLst/>
                          <a:latin typeface="Century Gothic" panose="020B0502020202020204" pitchFamily="34" charset="0"/>
                        </a:rPr>
                        <a:t>Old Navy = Affordable fashion</a:t>
                      </a:r>
                      <a:endParaRPr lang="en-US" sz="16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extLst>
                  <a:ext uri="{0D108BD9-81ED-4DB2-BD59-A6C34878D82A}">
                    <a16:rowId xmlns:a16="http://schemas.microsoft.com/office/drawing/2014/main" val="2012896250"/>
                  </a:ext>
                </a:extLst>
              </a:tr>
              <a:tr h="869409">
                <a:tc>
                  <a:txBody>
                    <a:bodyPr/>
                    <a:lstStyle/>
                    <a:p>
                      <a:pPr algn="l" fontAlgn="ctr"/>
                      <a:r>
                        <a:rPr lang="en-US" sz="1600" dirty="0">
                          <a:effectLst/>
                          <a:latin typeface="Century Gothic" panose="020B0502020202020204" pitchFamily="34" charset="0"/>
                        </a:rPr>
                        <a:t>Quality</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tc>
                  <a:txBody>
                    <a:bodyPr/>
                    <a:lstStyle/>
                    <a:p>
                      <a:pPr algn="l" fontAlgn="ctr"/>
                      <a:r>
                        <a:rPr lang="en-US" sz="1600" dirty="0">
                          <a:effectLst/>
                          <a:latin typeface="Century Gothic" panose="020B0502020202020204" pitchFamily="34" charset="0"/>
                        </a:rPr>
                        <a:t>Position yourself according to a quality standard: high quality or else reliably good quality at a reasonable price</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tc>
                  <a:txBody>
                    <a:bodyPr/>
                    <a:lstStyle/>
                    <a:p>
                      <a:pPr algn="l" fontAlgn="base"/>
                      <a:r>
                        <a:rPr lang="en-US" sz="1600" dirty="0">
                          <a:effectLst/>
                          <a:latin typeface="Century Gothic" panose="020B0502020202020204" pitchFamily="34" charset="0"/>
                        </a:rPr>
                        <a:t>Hearts on Fire = Perfection </a:t>
                      </a:r>
                    </a:p>
                    <a:p>
                      <a:pPr algn="l" fontAlgn="base"/>
                      <a:r>
                        <a:rPr lang="en-US" sz="1600" dirty="0">
                          <a:effectLst/>
                          <a:latin typeface="Century Gothic" panose="020B0502020202020204" pitchFamily="34" charset="0"/>
                        </a:rPr>
                        <a:t>Ritz Carlton = luxury</a:t>
                      </a:r>
                      <a:endParaRPr lang="en-US" sz="16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30671" marR="130671" marT="32668" marB="32668"/>
                </a:tc>
                <a:extLst>
                  <a:ext uri="{0D108BD9-81ED-4DB2-BD59-A6C34878D82A}">
                    <a16:rowId xmlns:a16="http://schemas.microsoft.com/office/drawing/2014/main" val="3691075210"/>
                  </a:ext>
                </a:extLst>
              </a:tr>
            </a:tbl>
          </a:graphicData>
        </a:graphic>
      </p:graphicFrame>
    </p:spTree>
    <p:extLst>
      <p:ext uri="{BB962C8B-B14F-4D97-AF65-F5344CB8AC3E}">
        <p14:creationId xmlns:p14="http://schemas.microsoft.com/office/powerpoint/2010/main" val="4116416337"/>
      </p:ext>
    </p:extLst>
  </p:cSld>
  <p:clrMapOvr>
    <a:masterClrMapping/>
  </p:clrMapOvr>
</p:sld>
</file>

<file path=ppt/theme/theme1.xml><?xml version="1.0" encoding="utf-8"?>
<a:theme xmlns:a="http://schemas.openxmlformats.org/drawingml/2006/main" name="marketing">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keting" id="{4F637C6D-1591-2F48-982C-BF042D1A9B6F}" vid="{2D10DAE7-C26F-6247-AFB5-CFF9FFBE0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marketing</Template>
  <TotalTime>2527</TotalTime>
  <Words>1617</Words>
  <Application>Microsoft Macintosh PowerPoint</Application>
  <PresentationFormat>Widescreen</PresentationFormat>
  <Paragraphs>189</Paragraphs>
  <Slides>25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GillSans Light</vt:lpstr>
      <vt:lpstr>Tahoma</vt:lpstr>
      <vt:lpstr>marketing</vt:lpstr>
      <vt:lpstr>Principles of Marketing</vt:lpstr>
      <vt:lpstr>Positioning</vt:lpstr>
      <vt:lpstr>Differentiation</vt:lpstr>
      <vt:lpstr>Positioning vs. Differentiation</vt:lpstr>
      <vt:lpstr>Steps of the Positioning Process</vt:lpstr>
      <vt:lpstr>Step 1: Confirm Your Understanding of Market Dynamics</vt:lpstr>
      <vt:lpstr>Step 2: Identify Your Competitive Advantages</vt:lpstr>
      <vt:lpstr>Step 3: Choose Competitive Advantages That Define Your Niche</vt:lpstr>
      <vt:lpstr>Common Positioning Strategies</vt:lpstr>
      <vt:lpstr>Positioning Statement</vt:lpstr>
      <vt:lpstr>Formula for Positioning Statement</vt:lpstr>
      <vt:lpstr>Criteria to Evaluate Positioning Statements</vt:lpstr>
      <vt:lpstr>Repositioning</vt:lpstr>
      <vt:lpstr>Reasons to Consider Repositioning</vt:lpstr>
      <vt:lpstr>More Reasons to Consider Repositioning</vt:lpstr>
      <vt:lpstr>Repositioning and Market Perceptions</vt:lpstr>
      <vt:lpstr>Pitfalls of Repositioning</vt:lpstr>
      <vt:lpstr>Implementing a Positioning Strategy</vt:lpstr>
      <vt:lpstr>Product</vt:lpstr>
      <vt:lpstr>Price</vt:lpstr>
      <vt:lpstr>Place</vt:lpstr>
      <vt:lpstr>Promotions</vt:lpstr>
      <vt:lpstr>Measuring Implementation</vt:lpstr>
      <vt:lpstr>Practice Questions</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anika@lumenlearning.com</cp:lastModifiedBy>
  <cp:revision>96</cp:revision>
  <dcterms:created xsi:type="dcterms:W3CDTF">2017-01-24T14:54:50Z</dcterms:created>
  <dcterms:modified xsi:type="dcterms:W3CDTF">2020-07-21T23:45:16Z</dcterms:modified>
</cp:coreProperties>
</file>