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96" r:id="rId2"/>
    <p:sldId id="300" r:id="rId3"/>
    <p:sldId id="275" r:id="rId4"/>
    <p:sldId id="276" r:id="rId5"/>
    <p:sldId id="301" r:id="rId6"/>
    <p:sldId id="291" r:id="rId7"/>
    <p:sldId id="278" r:id="rId8"/>
    <p:sldId id="289" r:id="rId9"/>
    <p:sldId id="290" r:id="rId10"/>
    <p:sldId id="279" r:id="rId11"/>
    <p:sldId id="280" r:id="rId12"/>
    <p:sldId id="281" r:id="rId13"/>
    <p:sldId id="302" r:id="rId14"/>
    <p:sldId id="292" r:id="rId15"/>
    <p:sldId id="293" r:id="rId16"/>
    <p:sldId id="294" r:id="rId17"/>
    <p:sldId id="295" r:id="rId18"/>
    <p:sldId id="303" r:id="rId19"/>
    <p:sldId id="284" r:id="rId20"/>
    <p:sldId id="285" r:id="rId21"/>
    <p:sldId id="286" r:id="rId22"/>
    <p:sldId id="287" r:id="rId23"/>
    <p:sldId id="288" r:id="rId24"/>
    <p:sldId id="273"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18" autoAdjust="0"/>
    <p:restoredTop sz="95794" autoAdjust="0"/>
  </p:normalViewPr>
  <p:slideViewPr>
    <p:cSldViewPr snapToGrid="0">
      <p:cViewPr varScale="1">
        <p:scale>
          <a:sx n="86" d="100"/>
          <a:sy n="86" d="100"/>
        </p:scale>
        <p:origin x="232" y="720"/>
      </p:cViewPr>
      <p:guideLst>
        <p:guide orient="horz" pos="2160"/>
        <p:guide pos="3840"/>
      </p:guideLst>
    </p:cSldViewPr>
  </p:slideViewPr>
  <p:outlineViewPr>
    <p:cViewPr>
      <p:scale>
        <a:sx n="33" d="100"/>
        <a:sy n="33" d="100"/>
      </p:scale>
      <p:origin x="0" y="-11286"/>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scottlumley/10692510614/"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entrepreneur-startup-start-up-man-59335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colorblindpicaso/267671495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nc/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a:t>
            </a:fld>
            <a:endParaRPr lang="en-US" dirty="0"/>
          </a:p>
        </p:txBody>
      </p:sp>
    </p:spTree>
    <p:extLst>
      <p:ext uri="{BB962C8B-B14F-4D97-AF65-F5344CB8AC3E}">
        <p14:creationId xmlns:p14="http://schemas.microsoft.com/office/powerpoint/2010/main" val="1250246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ahoma" panose="020B0604030504040204" pitchFamily="34" charset="0"/>
                <a:ea typeface="+mn-ea"/>
                <a:cs typeface="+mn-cs"/>
              </a:rPr>
              <a:t>Jeff Phillips SK8 Party.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Scott Lumley.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https://www.flickr.com/photos/scottlumley/10692510614/</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404684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287903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Untitled.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StartupStockPhotos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Pixabay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https://pixabay.com/photos/entrepreneur-startup-start-up-man-593358/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Pixabay</a:t>
            </a:r>
            <a:r>
              <a:rPr lang="en-US" sz="1200" b="0" i="0" kern="1200" dirty="0">
                <a:solidFill>
                  <a:schemeClr val="tx1"/>
                </a:solidFill>
                <a:effectLst/>
                <a:latin typeface="Tahoma" panose="020B0604030504040204" pitchFamily="34" charset="0"/>
                <a:ea typeface="+mn-ea"/>
                <a:cs typeface="+mn-cs"/>
              </a:rPr>
              <a:t> License</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22</a:t>
            </a:fld>
            <a:endParaRPr lang="en-US" dirty="0"/>
          </a:p>
        </p:txBody>
      </p:sp>
    </p:spTree>
    <p:extLst>
      <p:ext uri="{BB962C8B-B14F-4D97-AF65-F5344CB8AC3E}">
        <p14:creationId xmlns:p14="http://schemas.microsoft.com/office/powerpoint/2010/main" val="108233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Buying a car is big and potentially risky decision. Customers</a:t>
            </a:r>
            <a:r>
              <a:rPr lang="en-US" baseline="0" dirty="0"/>
              <a:t> will do more research and go through all the steps. </a:t>
            </a:r>
            <a:r>
              <a:rPr lang="en-US" dirty="0"/>
              <a:t>A bag of rice</a:t>
            </a:r>
            <a:r>
              <a:rPr lang="en-US" baseline="0" dirty="0"/>
              <a:t> is usually a fairly routine process. The photocopier is probably a B2B purchase and that process differs from the B2C process.</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336018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24</a:t>
            </a:fld>
            <a:endParaRPr lang="en-US" dirty="0"/>
          </a:p>
        </p:txBody>
      </p:sp>
    </p:spTree>
    <p:extLst>
      <p:ext uri="{BB962C8B-B14F-4D97-AF65-F5344CB8AC3E}">
        <p14:creationId xmlns:p14="http://schemas.microsoft.com/office/powerpoint/2010/main" val="1081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26488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264806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88278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Dog Food Selection.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Christopher.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https://www.flickr.com/photos/colorblindpicaso/2676714959/</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 Attribution-</a:t>
            </a:r>
            <a:r>
              <a:rPr lang="en-US" sz="1200" b="1" i="1" u="sng" kern="1200" dirty="0" err="1">
                <a:solidFill>
                  <a:schemeClr val="tx1"/>
                </a:solidFill>
                <a:effectLst/>
                <a:latin typeface="Tahoma" panose="020B0604030504040204" pitchFamily="34" charset="0"/>
                <a:ea typeface="+mn-ea"/>
                <a:cs typeface="+mn-cs"/>
                <a:hlinkClick r:id="rId4"/>
              </a:rPr>
              <a:t>NonCommercial</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340581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148347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20495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331515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3178564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73482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154060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0182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9182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47013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2106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9" name="Google Shape;29;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0" name="Google Shape;30;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1" name="Google Shape;31;p6"/>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2" name="Google Shape;32;p6"/>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3" name="Google Shape;33;p6"/>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42944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3455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37" name="Google Shape;37;p7"/>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23859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88165110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DD51-40F0-AC44-A413-A673B8579918}"/>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9899C699-878C-BA42-89E0-729170F9278F}"/>
              </a:ext>
            </a:extLst>
          </p:cNvPr>
          <p:cNvSpPr>
            <a:spLocks noGrp="1"/>
          </p:cNvSpPr>
          <p:nvPr>
            <p:ph type="subTitle" idx="1"/>
          </p:nvPr>
        </p:nvSpPr>
        <p:spPr/>
        <p:txBody>
          <a:bodyPr/>
          <a:lstStyle/>
          <a:p>
            <a:r>
              <a:rPr lang="en-US" dirty="0"/>
              <a:t>Module 7: </a:t>
            </a:r>
            <a:r>
              <a:rPr lang="en-US" dirty="0">
                <a:solidFill>
                  <a:schemeClr val="bg1"/>
                </a:solidFill>
              </a:rPr>
              <a:t>Consumer Behavior</a:t>
            </a:r>
            <a:endParaRPr lang="en-US" dirty="0"/>
          </a:p>
          <a:p>
            <a:endParaRPr lang="en-US" dirty="0"/>
          </a:p>
        </p:txBody>
      </p:sp>
    </p:spTree>
    <p:extLst>
      <p:ext uri="{BB962C8B-B14F-4D97-AF65-F5344CB8AC3E}">
        <p14:creationId xmlns:p14="http://schemas.microsoft.com/office/powerpoint/2010/main" val="49959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err="1"/>
              <a:t>Postpurchase</a:t>
            </a:r>
            <a:r>
              <a:rPr lang="en-US" sz="3600" dirty="0"/>
              <a:t> Behavior</a:t>
            </a:r>
          </a:p>
        </p:txBody>
      </p:sp>
      <p:sp>
        <p:nvSpPr>
          <p:cNvPr id="5" name="Text Placeholder 4"/>
          <p:cNvSpPr>
            <a:spLocks noGrp="1"/>
          </p:cNvSpPr>
          <p:nvPr>
            <p:ph type="body" idx="1"/>
          </p:nvPr>
        </p:nvSpPr>
        <p:spPr/>
        <p:txBody>
          <a:bodyPr/>
          <a:lstStyle/>
          <a:p>
            <a:r>
              <a:rPr lang="en-US" sz="2400" dirty="0"/>
              <a:t>Consumer</a:t>
            </a:r>
          </a:p>
        </p:txBody>
      </p:sp>
      <p:sp>
        <p:nvSpPr>
          <p:cNvPr id="7" name="Text Placeholder 6"/>
          <p:cNvSpPr>
            <a:spLocks noGrp="1"/>
          </p:cNvSpPr>
          <p:nvPr>
            <p:ph type="body" idx="2"/>
          </p:nvPr>
        </p:nvSpPr>
        <p:spPr/>
        <p:txBody>
          <a:bodyPr/>
          <a:lstStyle/>
          <a:p>
            <a:pPr marL="28575" indent="0">
              <a:buNone/>
            </a:pPr>
            <a:r>
              <a:rPr lang="en-US" sz="2000" dirty="0"/>
              <a:t>May experience </a:t>
            </a:r>
            <a:r>
              <a:rPr lang="en-US" sz="2000" dirty="0" err="1"/>
              <a:t>postpurchase</a:t>
            </a:r>
            <a:r>
              <a:rPr lang="en-US" sz="2000" dirty="0"/>
              <a:t> anxiety due to cognitive dissonance</a:t>
            </a:r>
          </a:p>
        </p:txBody>
      </p:sp>
      <p:sp>
        <p:nvSpPr>
          <p:cNvPr id="6" name="Content Placeholder 5"/>
          <p:cNvSpPr>
            <a:spLocks noGrp="1"/>
          </p:cNvSpPr>
          <p:nvPr>
            <p:ph type="body" idx="3"/>
          </p:nvPr>
        </p:nvSpPr>
        <p:spPr/>
        <p:txBody>
          <a:bodyPr/>
          <a:lstStyle/>
          <a:p>
            <a:r>
              <a:rPr lang="en-US" sz="2400" dirty="0"/>
              <a:t>Marketer</a:t>
            </a:r>
          </a:p>
        </p:txBody>
      </p:sp>
      <p:sp>
        <p:nvSpPr>
          <p:cNvPr id="8" name="Content Placeholder 7"/>
          <p:cNvSpPr>
            <a:spLocks noGrp="1"/>
          </p:cNvSpPr>
          <p:nvPr>
            <p:ph type="body" idx="4"/>
          </p:nvPr>
        </p:nvSpPr>
        <p:spPr/>
        <p:txBody>
          <a:bodyPr/>
          <a:lstStyle/>
          <a:p>
            <a:r>
              <a:rPr lang="en-US" sz="2000" dirty="0"/>
              <a:t>New-customer communications that confirm the quality and  popularity of the product</a:t>
            </a:r>
          </a:p>
          <a:p>
            <a:r>
              <a:rPr lang="en-US" sz="2000" dirty="0"/>
              <a:t>Providing personal reinforcement has proven effective with big-ticket items such as automobiles and major appliances</a:t>
            </a:r>
          </a:p>
        </p:txBody>
      </p:sp>
    </p:spTree>
    <p:extLst>
      <p:ext uri="{BB962C8B-B14F-4D97-AF65-F5344CB8AC3E}">
        <p14:creationId xmlns:p14="http://schemas.microsoft.com/office/powerpoint/2010/main" val="234486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High-involvement Decisions</a:t>
            </a:r>
          </a:p>
        </p:txBody>
      </p:sp>
      <p:sp>
        <p:nvSpPr>
          <p:cNvPr id="3" name="Content Placeholder 2"/>
          <p:cNvSpPr>
            <a:spLocks noGrp="1"/>
          </p:cNvSpPr>
          <p:nvPr>
            <p:ph type="body" idx="1"/>
          </p:nvPr>
        </p:nvSpPr>
        <p:spPr/>
        <p:txBody>
          <a:bodyPr/>
          <a:lstStyle/>
          <a:p>
            <a:pPr marL="0" indent="0">
              <a:buNone/>
            </a:pPr>
            <a:r>
              <a:rPr lang="en-US" dirty="0"/>
              <a:t>High-involvement decisions are important to the buyer</a:t>
            </a:r>
          </a:p>
          <a:p>
            <a:pPr marL="0" indent="0">
              <a:buNone/>
            </a:pPr>
            <a:r>
              <a:rPr lang="en-US" dirty="0"/>
              <a:t>These decisions are closely tied to the consumer’s ego and self-image</a:t>
            </a:r>
          </a:p>
          <a:p>
            <a:pPr marL="0" indent="0">
              <a:buNone/>
            </a:pPr>
            <a:r>
              <a:rPr lang="en-US" dirty="0"/>
              <a:t>They also involve some risk to the consumer, such as:</a:t>
            </a:r>
          </a:p>
          <a:p>
            <a:r>
              <a:rPr lang="en-US" dirty="0"/>
              <a:t>Financial risk (highly priced items)</a:t>
            </a:r>
          </a:p>
          <a:p>
            <a:r>
              <a:rPr lang="en-US" dirty="0"/>
              <a:t>Social risk (products that are important to the peer group)</a:t>
            </a:r>
          </a:p>
          <a:p>
            <a:r>
              <a:rPr lang="en-US" dirty="0"/>
              <a:t>Psychological risk (the wrong decision may cause the consumer some concern and anxiety)</a:t>
            </a:r>
          </a:p>
        </p:txBody>
      </p:sp>
    </p:spTree>
    <p:extLst>
      <p:ext uri="{BB962C8B-B14F-4D97-AF65-F5344CB8AC3E}">
        <p14:creationId xmlns:p14="http://schemas.microsoft.com/office/powerpoint/2010/main" val="393252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Low-involvement Decisions</a:t>
            </a:r>
          </a:p>
        </p:txBody>
      </p:sp>
      <p:sp>
        <p:nvSpPr>
          <p:cNvPr id="3" name="Content Placeholder 2"/>
          <p:cNvSpPr>
            <a:spLocks noGrp="1"/>
          </p:cNvSpPr>
          <p:nvPr>
            <p:ph type="body" idx="1"/>
          </p:nvPr>
        </p:nvSpPr>
        <p:spPr>
          <a:xfrm>
            <a:off x="838200" y="1825625"/>
            <a:ext cx="5290457" cy="4351338"/>
          </a:xfrm>
        </p:spPr>
        <p:txBody>
          <a:bodyPr/>
          <a:lstStyle/>
          <a:p>
            <a:r>
              <a:rPr lang="en-US" dirty="0"/>
              <a:t>Straightforward</a:t>
            </a:r>
          </a:p>
          <a:p>
            <a:r>
              <a:rPr lang="en-US" dirty="0"/>
              <a:t>Require little risk</a:t>
            </a:r>
          </a:p>
          <a:p>
            <a:r>
              <a:rPr lang="en-US" dirty="0"/>
              <a:t>Are repetitive and often lead to a habit</a:t>
            </a:r>
          </a:p>
          <a:p>
            <a:r>
              <a:rPr lang="en-US" dirty="0"/>
              <a:t>Not very important to the consumer</a:t>
            </a:r>
          </a:p>
        </p:txBody>
      </p:sp>
      <p:pic>
        <p:nvPicPr>
          <p:cNvPr id="4098" name="Picture 2" descr="Slide 12View of woman from behind, standing in front of grocery store shelves looking at dog food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5290457" cy="396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1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AC7C-811F-A648-9A59-884D1545A3EB}"/>
              </a:ext>
            </a:extLst>
          </p:cNvPr>
          <p:cNvSpPr>
            <a:spLocks noGrp="1"/>
          </p:cNvSpPr>
          <p:nvPr>
            <p:ph type="title"/>
          </p:nvPr>
        </p:nvSpPr>
        <p:spPr/>
        <p:txBody>
          <a:bodyPr/>
          <a:lstStyle/>
          <a:p>
            <a:r>
              <a:rPr lang="en-US" dirty="0"/>
              <a:t>Factors Influencing Consumer Decisions and the Consumer Decision-Making Process</a:t>
            </a:r>
          </a:p>
        </p:txBody>
      </p:sp>
      <p:pic>
        <p:nvPicPr>
          <p:cNvPr id="5" name="Picture 4" descr="Factors Influencing Consumer Decisions. Situational factors: buying task, marketing offerings. Personal factors: demographics, life stage, lifestyle, personality. Psychological factors: motivation, learning, attitude and beliefs. Social factors: culture/subculture, social class, family, reference groups. The consumer decision-making process: 1, Need recognition. 2, Information searching and processing. 3, Identification and evaluation of alternatives. 4, purchase decision. 5, post-purchase behavior.">
            <a:extLst>
              <a:ext uri="{FF2B5EF4-FFF2-40B4-BE49-F238E27FC236}">
                <a16:creationId xmlns:a16="http://schemas.microsoft.com/office/drawing/2014/main" id="{25E74BAD-7FF7-D341-9142-933862D40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850" y="1690690"/>
            <a:ext cx="7918300" cy="5037487"/>
          </a:xfrm>
          <a:prstGeom prst="rect">
            <a:avLst/>
          </a:prstGeom>
        </p:spPr>
      </p:pic>
    </p:spTree>
    <p:extLst>
      <p:ext uri="{BB962C8B-B14F-4D97-AF65-F5344CB8AC3E}">
        <p14:creationId xmlns:p14="http://schemas.microsoft.com/office/powerpoint/2010/main" val="42955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a:t>
            </a:r>
          </a:p>
        </p:txBody>
      </p:sp>
      <p:sp>
        <p:nvSpPr>
          <p:cNvPr id="3" name="Text Placeholder 2">
            <a:extLst>
              <a:ext uri="{FF2B5EF4-FFF2-40B4-BE49-F238E27FC236}">
                <a16:creationId xmlns:a16="http://schemas.microsoft.com/office/drawing/2014/main" id="{57B00EA0-A4D3-2546-874E-45E08A05638A}"/>
              </a:ext>
            </a:extLst>
          </p:cNvPr>
          <p:cNvSpPr>
            <a:spLocks noGrp="1"/>
          </p:cNvSpPr>
          <p:nvPr>
            <p:ph type="body" idx="1"/>
          </p:nvPr>
        </p:nvSpPr>
        <p:spPr/>
        <p:txBody>
          <a:bodyPr/>
          <a:lstStyle/>
          <a:p>
            <a:r>
              <a:rPr lang="en-US" dirty="0"/>
              <a:t>The Millennial Generation, Born: 1980 to 1997</a:t>
            </a:r>
          </a:p>
          <a:p>
            <a:r>
              <a:rPr lang="en-US" dirty="0"/>
              <a:t>Generation X, Born: 1965 to 1980</a:t>
            </a:r>
          </a:p>
          <a:p>
            <a:r>
              <a:rPr lang="en-US" dirty="0"/>
              <a:t>The Baby Boom Generation, Born: 1946 to 1964</a:t>
            </a:r>
          </a:p>
          <a:p>
            <a:r>
              <a:rPr lang="en-US" dirty="0"/>
              <a:t>The Silent Generation, Born: 1928 to 1945</a:t>
            </a:r>
          </a:p>
          <a:p>
            <a:r>
              <a:rPr lang="en-US" dirty="0"/>
              <a:t>The Greatest Generation, Born: Before 1928</a:t>
            </a:r>
          </a:p>
          <a:p>
            <a:endParaRPr lang="en-US" dirty="0"/>
          </a:p>
          <a:p>
            <a:pPr marL="28575" indent="0">
              <a:buNone/>
            </a:pPr>
            <a:r>
              <a:rPr lang="en-US" dirty="0"/>
              <a:t>Note that no chronological end point has been set for the </a:t>
            </a:r>
            <a:r>
              <a:rPr lang="en-US" dirty="0" err="1"/>
              <a:t>Millenials</a:t>
            </a:r>
            <a:r>
              <a:rPr lang="en-US" dirty="0"/>
              <a:t>. For the purpose of following a cleanly defined group, they’re defined as those aged 19 to 35 in 2016.</a:t>
            </a:r>
          </a:p>
        </p:txBody>
      </p:sp>
    </p:spTree>
    <p:extLst>
      <p:ext uri="{BB962C8B-B14F-4D97-AF65-F5344CB8AC3E}">
        <p14:creationId xmlns:p14="http://schemas.microsoft.com/office/powerpoint/2010/main" val="349048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r>
              <a:rPr lang="en-US" dirty="0"/>
              <a:t>Psychological</a:t>
            </a:r>
            <a:r>
              <a:rPr lang="en-US" baseline="0" dirty="0"/>
              <a:t> Factors</a:t>
            </a:r>
            <a:endParaRPr lang="en-US" dirty="0"/>
          </a:p>
        </p:txBody>
      </p:sp>
      <p:pic>
        <p:nvPicPr>
          <p:cNvPr id="9218" name="Picture 2" descr="Pyramid graphic depicting Maslow's Hierarchy of Needs. At the bottom is physiological needs; next is safety and security; next is love and belonging; next is esteem; at the top is self-actua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89001"/>
            <a:ext cx="9144000" cy="622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45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Factors: Class</a:t>
            </a:r>
          </a:p>
        </p:txBody>
      </p:sp>
      <p:sp>
        <p:nvSpPr>
          <p:cNvPr id="3" name="Text Placeholder 2">
            <a:extLst>
              <a:ext uri="{FF2B5EF4-FFF2-40B4-BE49-F238E27FC236}">
                <a16:creationId xmlns:a16="http://schemas.microsoft.com/office/drawing/2014/main" id="{C6A64033-AD09-FC41-9364-0906B46FEABF}"/>
              </a:ext>
            </a:extLst>
          </p:cNvPr>
          <p:cNvSpPr>
            <a:spLocks noGrp="1"/>
          </p:cNvSpPr>
          <p:nvPr>
            <p:ph type="body" idx="1"/>
          </p:nvPr>
        </p:nvSpPr>
        <p:spPr/>
        <p:txBody>
          <a:bodyPr/>
          <a:lstStyle/>
          <a:p>
            <a:r>
              <a:rPr lang="en-US" dirty="0"/>
              <a:t>Upper Class makes up 1% of the population. </a:t>
            </a:r>
          </a:p>
          <a:p>
            <a:r>
              <a:rPr lang="en-US" dirty="0"/>
              <a:t>Upper Middle Class makes up 15% of the population. </a:t>
            </a:r>
          </a:p>
          <a:p>
            <a:r>
              <a:rPr lang="en-US" dirty="0"/>
              <a:t>Lower Middle Class makes up 32% of the population. </a:t>
            </a:r>
          </a:p>
          <a:p>
            <a:r>
              <a:rPr lang="en-US" dirty="0"/>
              <a:t>Working class makes up 32% of the population. </a:t>
            </a:r>
          </a:p>
          <a:p>
            <a:r>
              <a:rPr lang="en-US" dirty="0"/>
              <a:t>Lower Class makes up 20% of the population</a:t>
            </a:r>
          </a:p>
        </p:txBody>
      </p:sp>
    </p:spTree>
    <p:extLst>
      <p:ext uri="{BB962C8B-B14F-4D97-AF65-F5344CB8AC3E}">
        <p14:creationId xmlns:p14="http://schemas.microsoft.com/office/powerpoint/2010/main" val="15123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Groups</a:t>
            </a:r>
          </a:p>
        </p:txBody>
      </p:sp>
      <p:sp>
        <p:nvSpPr>
          <p:cNvPr id="3" name="Content Placeholder 2"/>
          <p:cNvSpPr>
            <a:spLocks noGrp="1"/>
          </p:cNvSpPr>
          <p:nvPr>
            <p:ph type="body" idx="1"/>
          </p:nvPr>
        </p:nvSpPr>
        <p:spPr>
          <a:xfrm>
            <a:off x="838200" y="1825625"/>
            <a:ext cx="5334000" cy="4351338"/>
          </a:xfrm>
        </p:spPr>
        <p:txBody>
          <a:bodyPr>
            <a:normAutofit/>
          </a:bodyPr>
          <a:lstStyle/>
          <a:p>
            <a:pPr marL="0" indent="0" fontAlgn="base">
              <a:buNone/>
            </a:pPr>
            <a:r>
              <a:rPr lang="en-US" dirty="0"/>
              <a:t>Reference groups are formal or informal groups with opinion leaders</a:t>
            </a:r>
          </a:p>
          <a:p>
            <a:pPr marL="0" indent="0" fontAlgn="base">
              <a:buNone/>
            </a:pPr>
            <a:r>
              <a:rPr lang="en-US" dirty="0"/>
              <a:t>Can influence an individual in several ways:</a:t>
            </a:r>
          </a:p>
          <a:p>
            <a:pPr fontAlgn="base"/>
            <a:r>
              <a:rPr lang="en-US" dirty="0"/>
              <a:t>Role expectations</a:t>
            </a:r>
          </a:p>
          <a:p>
            <a:pPr fontAlgn="base"/>
            <a:r>
              <a:rPr lang="en-US" dirty="0"/>
              <a:t>Conformity</a:t>
            </a:r>
          </a:p>
          <a:p>
            <a:pPr fontAlgn="base"/>
            <a:r>
              <a:rPr lang="en-US" dirty="0"/>
              <a:t>Group communications through opinion leaders</a:t>
            </a:r>
          </a:p>
          <a:p>
            <a:pPr fontAlgn="base"/>
            <a:r>
              <a:rPr lang="en-US" dirty="0"/>
              <a:t>Word of mouth influence</a:t>
            </a:r>
          </a:p>
          <a:p>
            <a:endParaRPr lang="en-US" dirty="0"/>
          </a:p>
        </p:txBody>
      </p:sp>
      <p:pic>
        <p:nvPicPr>
          <p:cNvPr id="11266" name="Picture 2" descr="A group of skateboarders watch as another skateboarder performs an aerial st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92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B2B Decision Making Stages</a:t>
            </a:r>
          </a:p>
        </p:txBody>
      </p:sp>
      <p:pic>
        <p:nvPicPr>
          <p:cNvPr id="4" name="Picture 3" descr="Stages of Organizational Buying. 1, Problem Recognition. 2, Need description. 3, Product Specification. 4, Supplier Search. 5, Proposal Solicitation. 6, Supplier Selection. 7, Order-Routine Specification. 8, Performance review.">
            <a:extLst>
              <a:ext uri="{FF2B5EF4-FFF2-40B4-BE49-F238E27FC236}">
                <a16:creationId xmlns:a16="http://schemas.microsoft.com/office/drawing/2014/main" id="{44FC9C2A-ECAB-054B-8A2D-FA1827D98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135" y="0"/>
            <a:ext cx="3833665" cy="6858000"/>
          </a:xfrm>
          <a:prstGeom prst="rect">
            <a:avLst/>
          </a:prstGeom>
        </p:spPr>
      </p:pic>
    </p:spTree>
    <p:extLst>
      <p:ext uri="{BB962C8B-B14F-4D97-AF65-F5344CB8AC3E}">
        <p14:creationId xmlns:p14="http://schemas.microsoft.com/office/powerpoint/2010/main" val="135056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Low-involvement B2B Decisions</a:t>
            </a:r>
          </a:p>
        </p:txBody>
      </p:sp>
      <p:sp>
        <p:nvSpPr>
          <p:cNvPr id="3" name="Content Placeholder 2"/>
          <p:cNvSpPr>
            <a:spLocks noGrp="1"/>
          </p:cNvSpPr>
          <p:nvPr>
            <p:ph type="body" idx="1"/>
          </p:nvPr>
        </p:nvSpPr>
        <p:spPr/>
        <p:txBody>
          <a:bodyPr/>
          <a:lstStyle/>
          <a:p>
            <a:r>
              <a:rPr lang="en-US" dirty="0"/>
              <a:t>For rebuys and routine purchases, organizations use abridged versions of the process</a:t>
            </a:r>
          </a:p>
          <a:p>
            <a:r>
              <a:rPr lang="en-US" dirty="0"/>
              <a:t>Some stages may be bypassed completely when a supplier has already been selected</a:t>
            </a:r>
          </a:p>
        </p:txBody>
      </p:sp>
    </p:spTree>
    <p:extLst>
      <p:ext uri="{BB962C8B-B14F-4D97-AF65-F5344CB8AC3E}">
        <p14:creationId xmlns:p14="http://schemas.microsoft.com/office/powerpoint/2010/main" val="267040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A66B-7D09-8A4E-94B8-BA329C5E7806}"/>
              </a:ext>
            </a:extLst>
          </p:cNvPr>
          <p:cNvSpPr>
            <a:spLocks noGrp="1"/>
          </p:cNvSpPr>
          <p:nvPr>
            <p:ph type="title"/>
          </p:nvPr>
        </p:nvSpPr>
        <p:spPr>
          <a:xfrm>
            <a:off x="838200" y="365127"/>
            <a:ext cx="10515600" cy="912945"/>
          </a:xfrm>
        </p:spPr>
        <p:txBody>
          <a:bodyPr/>
          <a:lstStyle/>
          <a:p>
            <a:r>
              <a:rPr lang="en-US" dirty="0"/>
              <a:t>The Exchange Process</a:t>
            </a:r>
          </a:p>
        </p:txBody>
      </p:sp>
      <p:pic>
        <p:nvPicPr>
          <p:cNvPr id="5" name="Picture 4" descr="The Exchange Process. Buyer Value includes money, time, credit, labor, etc. Buyer needs, wants, trade-offs. Seller value includes product, service, experience, idea, etc. Seller needs, wants, trade-offs. When buyers and sellers do business, they exchange their values to fulfill their needs, wants, and trade-offs.">
            <a:extLst>
              <a:ext uri="{FF2B5EF4-FFF2-40B4-BE49-F238E27FC236}">
                <a16:creationId xmlns:a16="http://schemas.microsoft.com/office/drawing/2014/main" id="{DD40AC81-1246-464B-B107-2E8FDDA0F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114" y="1118676"/>
            <a:ext cx="6362700" cy="5727700"/>
          </a:xfrm>
          <a:prstGeom prst="rect">
            <a:avLst/>
          </a:prstGeom>
        </p:spPr>
      </p:pic>
    </p:spTree>
    <p:extLst>
      <p:ext uri="{BB962C8B-B14F-4D97-AF65-F5344CB8AC3E}">
        <p14:creationId xmlns:p14="http://schemas.microsoft.com/office/powerpoint/2010/main" val="1051987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in B2B Marketing</a:t>
            </a:r>
          </a:p>
        </p:txBody>
      </p:sp>
      <p:sp>
        <p:nvSpPr>
          <p:cNvPr id="3" name="Content Placeholder 2"/>
          <p:cNvSpPr>
            <a:spLocks noGrp="1"/>
          </p:cNvSpPr>
          <p:nvPr>
            <p:ph type="body" idx="1"/>
          </p:nvPr>
        </p:nvSpPr>
        <p:spPr/>
        <p:txBody>
          <a:bodyPr>
            <a:normAutofit/>
          </a:bodyPr>
          <a:lstStyle/>
          <a:p>
            <a:pPr fontAlgn="base"/>
            <a:r>
              <a:rPr lang="en-US" dirty="0"/>
              <a:t>Who will take part in the buying process?</a:t>
            </a:r>
          </a:p>
          <a:p>
            <a:pPr fontAlgn="base"/>
            <a:r>
              <a:rPr lang="en-US" dirty="0"/>
              <a:t>What criteria does each person use to evaluate prospective suppliers?</a:t>
            </a:r>
          </a:p>
          <a:p>
            <a:pPr fontAlgn="base"/>
            <a:r>
              <a:rPr lang="en-US" dirty="0"/>
              <a:t>What level of influence does each member of the process have?</a:t>
            </a:r>
          </a:p>
          <a:p>
            <a:pPr fontAlgn="base"/>
            <a:r>
              <a:rPr lang="en-US" dirty="0"/>
              <a:t>What interpersonal, psychological, or other factors about the decision team might influence this buying process?</a:t>
            </a:r>
          </a:p>
          <a:p>
            <a:pPr fontAlgn="base"/>
            <a:r>
              <a:rPr lang="en-US" dirty="0"/>
              <a:t>How well do the individuals work together as a group?</a:t>
            </a:r>
          </a:p>
          <a:p>
            <a:pPr fontAlgn="base"/>
            <a:r>
              <a:rPr lang="en-US" dirty="0"/>
              <a:t>Who makes the final decision to buy?</a:t>
            </a:r>
          </a:p>
          <a:p>
            <a:endParaRPr lang="en-US" dirty="0"/>
          </a:p>
        </p:txBody>
      </p:sp>
    </p:spTree>
    <p:extLst>
      <p:ext uri="{BB962C8B-B14F-4D97-AF65-F5344CB8AC3E}">
        <p14:creationId xmlns:p14="http://schemas.microsoft.com/office/powerpoint/2010/main" val="117748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B2B Buying</a:t>
            </a:r>
          </a:p>
        </p:txBody>
      </p:sp>
      <p:sp>
        <p:nvSpPr>
          <p:cNvPr id="3" name="Content Placeholder 2"/>
          <p:cNvSpPr>
            <a:spLocks noGrp="1"/>
          </p:cNvSpPr>
          <p:nvPr>
            <p:ph type="body" idx="1"/>
          </p:nvPr>
        </p:nvSpPr>
        <p:spPr/>
        <p:txBody>
          <a:bodyPr/>
          <a:lstStyle/>
          <a:p>
            <a:r>
              <a:rPr lang="en-US" dirty="0"/>
              <a:t>Timing</a:t>
            </a:r>
          </a:p>
          <a:p>
            <a:r>
              <a:rPr lang="en-US" dirty="0"/>
              <a:t>Technical specifications of the physical products, or complex technical specifications associated with services, timing, and terms of delivery and payment.</a:t>
            </a:r>
          </a:p>
          <a:p>
            <a:r>
              <a:rPr lang="en-US" dirty="0"/>
              <a:t>Organizational</a:t>
            </a:r>
          </a:p>
        </p:txBody>
      </p:sp>
    </p:spTree>
    <p:extLst>
      <p:ext uri="{BB962C8B-B14F-4D97-AF65-F5344CB8AC3E}">
        <p14:creationId xmlns:p14="http://schemas.microsoft.com/office/powerpoint/2010/main" val="240101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Factors that Shape B2B</a:t>
            </a:r>
          </a:p>
        </p:txBody>
      </p:sp>
      <p:sp>
        <p:nvSpPr>
          <p:cNvPr id="3" name="Content Placeholder 2"/>
          <p:cNvSpPr>
            <a:spLocks noGrp="1"/>
          </p:cNvSpPr>
          <p:nvPr>
            <p:ph type="body" idx="1"/>
          </p:nvPr>
        </p:nvSpPr>
        <p:spPr>
          <a:xfrm>
            <a:off x="838200" y="1825625"/>
            <a:ext cx="5334000" cy="4351338"/>
          </a:xfrm>
        </p:spPr>
        <p:txBody>
          <a:bodyPr/>
          <a:lstStyle/>
          <a:p>
            <a:pPr marL="0" indent="0">
              <a:buNone/>
            </a:pPr>
            <a:r>
              <a:rPr lang="en-US" dirty="0"/>
              <a:t>B2B purchasing decisions are influenced by a variety of factors that are unique to organizations, the people they employ, and the broader business environment</a:t>
            </a:r>
          </a:p>
        </p:txBody>
      </p:sp>
      <p:pic>
        <p:nvPicPr>
          <p:cNvPr id="9" name="Picture 2" descr="An individual sitting on a couch, writing on a piece of paper. ">
            <a:extLst>
              <a:ext uri="{FF2B5EF4-FFF2-40B4-BE49-F238E27FC236}">
                <a16:creationId xmlns:a16="http://schemas.microsoft.com/office/drawing/2014/main" id="{0A3BE2D1-ED54-1742-BD8E-6C1A82333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43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7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type="body" idx="1"/>
          </p:nvPr>
        </p:nvSpPr>
        <p:spPr/>
        <p:txBody>
          <a:bodyPr/>
          <a:lstStyle/>
          <a:p>
            <a:pPr marL="0" indent="0">
              <a:buNone/>
            </a:pPr>
            <a:r>
              <a:rPr lang="en-US" dirty="0"/>
              <a:t>Compare and contrast the buying process for </a:t>
            </a:r>
          </a:p>
          <a:p>
            <a:r>
              <a:rPr lang="en-US" dirty="0"/>
              <a:t>A car</a:t>
            </a:r>
          </a:p>
          <a:p>
            <a:r>
              <a:rPr lang="en-US" dirty="0"/>
              <a:t>A bag of rice</a:t>
            </a:r>
          </a:p>
          <a:p>
            <a:r>
              <a:rPr lang="en-US" dirty="0"/>
              <a:t>A large, expensive photocopier</a:t>
            </a:r>
          </a:p>
        </p:txBody>
      </p:sp>
    </p:spTree>
    <p:extLst>
      <p:ext uri="{BB962C8B-B14F-4D97-AF65-F5344CB8AC3E}">
        <p14:creationId xmlns:p14="http://schemas.microsoft.com/office/powerpoint/2010/main" val="2287540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What are the stages of the consumer buying process?</a:t>
            </a:r>
          </a:p>
          <a:p>
            <a:r>
              <a:rPr lang="en-US" dirty="0"/>
              <a:t>Contrast the buying processes for low-involvement and high-involvement decisions?</a:t>
            </a:r>
          </a:p>
          <a:p>
            <a:r>
              <a:rPr lang="en-US" dirty="0"/>
              <a:t>What are the major factors that influence consumer purchasing decisions?</a:t>
            </a:r>
          </a:p>
          <a:p>
            <a:r>
              <a:rPr lang="en-US" dirty="0"/>
              <a:t>What are the B2B buying process and key factors influencing B2B purchasing decisions?</a:t>
            </a:r>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Theories of Consumer Behavior: The Economic Man</a:t>
            </a:r>
          </a:p>
        </p:txBody>
      </p:sp>
      <p:sp>
        <p:nvSpPr>
          <p:cNvPr id="3" name="Content Placeholder 2"/>
          <p:cNvSpPr>
            <a:spLocks noGrp="1"/>
          </p:cNvSpPr>
          <p:nvPr>
            <p:ph type="body" idx="1"/>
          </p:nvPr>
        </p:nvSpPr>
        <p:spPr/>
        <p:txBody>
          <a:bodyPr/>
          <a:lstStyle/>
          <a:p>
            <a:r>
              <a:rPr lang="en-US" sz="2100" dirty="0"/>
              <a:t>According to the “economic man” model, consumers are rational and narrowly self-interested, always trying to maximize the benefits they derive from the exchange process</a:t>
            </a:r>
          </a:p>
          <a:p>
            <a:r>
              <a:rPr lang="en-US" sz="2100" dirty="0"/>
              <a:t>Limitations: People are not always rational or they define value differently than this model would suggest</a:t>
            </a:r>
          </a:p>
          <a:p>
            <a:endParaRPr lang="en-US" sz="2100" dirty="0"/>
          </a:p>
        </p:txBody>
      </p:sp>
    </p:spTree>
    <p:extLst>
      <p:ext uri="{BB962C8B-B14F-4D97-AF65-F5344CB8AC3E}">
        <p14:creationId xmlns:p14="http://schemas.microsoft.com/office/powerpoint/2010/main" val="368863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The Stimulus Response Model</a:t>
            </a:r>
          </a:p>
        </p:txBody>
      </p:sp>
      <p:pic>
        <p:nvPicPr>
          <p:cNvPr id="2050" name="Picture 2" descr="Stimuli, External Factors: Marketing Mix: Product, price, place, promotion. Environmental: Economic, technological, political, cultural, demographic, situational. Stimuli, or external factors, influence the black box of the buyer's mind. Internal factors in the black box are: Consumer Characteristics: Beliefs/Attitudes, values, knowledge, motives, perceptions, lifestyle. The other internal factors are the consumer's decision-making process, which includes problem solving, information gathering, alternative evaluation, purchase, post-purchase, and evaluation. Then responds. Possible responses: Purchase: Product, brand, source, amount, method of payment. No Purc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87930"/>
            <a:ext cx="9144000" cy="530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1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076B-38A4-A24E-8D88-7D97298B8E6F}"/>
              </a:ext>
            </a:extLst>
          </p:cNvPr>
          <p:cNvSpPr>
            <a:spLocks noGrp="1"/>
          </p:cNvSpPr>
          <p:nvPr>
            <p:ph type="title"/>
          </p:nvPr>
        </p:nvSpPr>
        <p:spPr>
          <a:xfrm>
            <a:off x="838200" y="365129"/>
            <a:ext cx="10515600" cy="745793"/>
          </a:xfrm>
        </p:spPr>
        <p:txBody>
          <a:bodyPr/>
          <a:lstStyle/>
          <a:p>
            <a:r>
              <a:rPr lang="en-US" dirty="0"/>
              <a:t>Consumer Decision-Making Process</a:t>
            </a:r>
          </a:p>
        </p:txBody>
      </p:sp>
      <p:pic>
        <p:nvPicPr>
          <p:cNvPr id="5" name="Picture 4" descr="The Consumer Decision-Making Process. For complex and simple decision making. Step 1, Need recognition. Step 2, Information searching and processing. Step 3, identification and evaluation of alternatives. Step 4, purchase decision. Step 5, Post-purchase behavior.">
            <a:extLst>
              <a:ext uri="{FF2B5EF4-FFF2-40B4-BE49-F238E27FC236}">
                <a16:creationId xmlns:a16="http://schemas.microsoft.com/office/drawing/2014/main" id="{70C7D92C-4E95-AB49-B54E-DACFC3E05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898" y="1039235"/>
            <a:ext cx="5134204" cy="5818765"/>
          </a:xfrm>
          <a:prstGeom prst="rect">
            <a:avLst/>
          </a:prstGeom>
        </p:spPr>
      </p:pic>
    </p:spTree>
    <p:extLst>
      <p:ext uri="{BB962C8B-B14F-4D97-AF65-F5344CB8AC3E}">
        <p14:creationId xmlns:p14="http://schemas.microsoft.com/office/powerpoint/2010/main" val="245946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Needs Recognition</a:t>
            </a:r>
          </a:p>
        </p:txBody>
      </p:sp>
      <p:sp>
        <p:nvSpPr>
          <p:cNvPr id="3" name="Text Placeholder 2"/>
          <p:cNvSpPr>
            <a:spLocks noGrp="1"/>
          </p:cNvSpPr>
          <p:nvPr>
            <p:ph type="body" idx="1"/>
          </p:nvPr>
        </p:nvSpPr>
        <p:spPr/>
        <p:txBody>
          <a:bodyPr/>
          <a:lstStyle/>
          <a:p>
            <a:r>
              <a:rPr lang="en-US" sz="2400" dirty="0"/>
              <a:t>Consumer</a:t>
            </a:r>
          </a:p>
        </p:txBody>
      </p:sp>
      <p:sp>
        <p:nvSpPr>
          <p:cNvPr id="5" name="Text Placeholder 4"/>
          <p:cNvSpPr>
            <a:spLocks noGrp="1"/>
          </p:cNvSpPr>
          <p:nvPr>
            <p:ph type="body" idx="2"/>
          </p:nvPr>
        </p:nvSpPr>
        <p:spPr/>
        <p:txBody>
          <a:bodyPr/>
          <a:lstStyle/>
          <a:p>
            <a:pPr marL="28575" indent="0">
              <a:buNone/>
            </a:pPr>
            <a:r>
              <a:rPr lang="en-US" sz="2000" dirty="0"/>
              <a:t>Whether we act to resolve a particular problem depends upon two factors: </a:t>
            </a:r>
          </a:p>
          <a:p>
            <a:pPr marL="628650" lvl="1" indent="-342900">
              <a:buFont typeface="+mj-lt"/>
              <a:buAutoNum type="arabicPeriod"/>
            </a:pPr>
            <a:r>
              <a:rPr lang="en-US" sz="2000" dirty="0"/>
              <a:t>the magnitude of the difference between what we have and what we need, and </a:t>
            </a:r>
          </a:p>
          <a:p>
            <a:pPr marL="628650" lvl="1" indent="-342900">
              <a:buFont typeface="+mj-lt"/>
              <a:buAutoNum type="arabicPeriod"/>
            </a:pPr>
            <a:r>
              <a:rPr lang="en-US" sz="2000" dirty="0"/>
              <a:t> the importance of the problem</a:t>
            </a:r>
          </a:p>
        </p:txBody>
      </p:sp>
      <p:sp>
        <p:nvSpPr>
          <p:cNvPr id="4" name="Content Placeholder 3"/>
          <p:cNvSpPr>
            <a:spLocks noGrp="1"/>
          </p:cNvSpPr>
          <p:nvPr>
            <p:ph type="body" idx="3"/>
          </p:nvPr>
        </p:nvSpPr>
        <p:spPr/>
        <p:txBody>
          <a:bodyPr/>
          <a:lstStyle/>
          <a:p>
            <a:r>
              <a:rPr lang="en-US" sz="2400" dirty="0"/>
              <a:t>Marketer Role</a:t>
            </a:r>
          </a:p>
        </p:txBody>
      </p:sp>
      <p:sp>
        <p:nvSpPr>
          <p:cNvPr id="6" name="Content Placeholder 5"/>
          <p:cNvSpPr>
            <a:spLocks noGrp="1"/>
          </p:cNvSpPr>
          <p:nvPr>
            <p:ph type="body" idx="4"/>
          </p:nvPr>
        </p:nvSpPr>
        <p:spPr/>
        <p:txBody>
          <a:bodyPr/>
          <a:lstStyle/>
          <a:p>
            <a:r>
              <a:rPr lang="en-US" sz="2000" dirty="0"/>
              <a:t>Know what problems consumers are facing, so the marketing mix fits</a:t>
            </a:r>
          </a:p>
          <a:p>
            <a:r>
              <a:rPr lang="en-US" sz="2000" dirty="0"/>
              <a:t>Activate problem recognition to trigger the purchasing process</a:t>
            </a:r>
          </a:p>
          <a:p>
            <a:r>
              <a:rPr lang="en-US" sz="2000" dirty="0"/>
              <a:t>Shape how consumers define the need or problem</a:t>
            </a:r>
          </a:p>
        </p:txBody>
      </p:sp>
    </p:spTree>
    <p:extLst>
      <p:ext uri="{BB962C8B-B14F-4D97-AF65-F5344CB8AC3E}">
        <p14:creationId xmlns:p14="http://schemas.microsoft.com/office/powerpoint/2010/main" val="393249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Information Search</a:t>
            </a:r>
          </a:p>
        </p:txBody>
      </p:sp>
      <p:sp>
        <p:nvSpPr>
          <p:cNvPr id="5" name="Text Placeholder 4"/>
          <p:cNvSpPr>
            <a:spLocks noGrp="1"/>
          </p:cNvSpPr>
          <p:nvPr>
            <p:ph type="body" idx="1"/>
          </p:nvPr>
        </p:nvSpPr>
        <p:spPr/>
        <p:txBody>
          <a:bodyPr/>
          <a:lstStyle/>
          <a:p>
            <a:r>
              <a:rPr lang="en-US" sz="2400" dirty="0"/>
              <a:t>Consumer</a:t>
            </a:r>
          </a:p>
        </p:txBody>
      </p:sp>
      <p:sp>
        <p:nvSpPr>
          <p:cNvPr id="7" name="Text Placeholder 6"/>
          <p:cNvSpPr>
            <a:spLocks noGrp="1"/>
          </p:cNvSpPr>
          <p:nvPr>
            <p:ph type="body" idx="2"/>
          </p:nvPr>
        </p:nvSpPr>
        <p:spPr/>
        <p:txBody>
          <a:bodyPr/>
          <a:lstStyle/>
          <a:p>
            <a:r>
              <a:rPr lang="en-US" sz="2000" dirty="0"/>
              <a:t>Seeks information </a:t>
            </a:r>
          </a:p>
          <a:p>
            <a:r>
              <a:rPr lang="en-US" sz="2000" dirty="0"/>
              <a:t>May come from past experience, word of mouth, or research</a:t>
            </a:r>
          </a:p>
        </p:txBody>
      </p:sp>
      <p:sp>
        <p:nvSpPr>
          <p:cNvPr id="6" name="Content Placeholder 5"/>
          <p:cNvSpPr>
            <a:spLocks noGrp="1"/>
          </p:cNvSpPr>
          <p:nvPr>
            <p:ph type="body" idx="3"/>
          </p:nvPr>
        </p:nvSpPr>
        <p:spPr/>
        <p:txBody>
          <a:bodyPr/>
          <a:lstStyle/>
          <a:p>
            <a:r>
              <a:rPr lang="en-US" sz="2400" dirty="0"/>
              <a:t>Marketer</a:t>
            </a:r>
          </a:p>
        </p:txBody>
      </p:sp>
      <p:sp>
        <p:nvSpPr>
          <p:cNvPr id="8" name="Content Placeholder 7"/>
          <p:cNvSpPr>
            <a:spLocks noGrp="1"/>
          </p:cNvSpPr>
          <p:nvPr>
            <p:ph type="body" idx="4"/>
          </p:nvPr>
        </p:nvSpPr>
        <p:spPr/>
        <p:txBody>
          <a:bodyPr/>
          <a:lstStyle/>
          <a:p>
            <a:r>
              <a:rPr lang="en-US" sz="2000" dirty="0"/>
              <a:t>Promotions should give consumers the info they seek in the places they look for it</a:t>
            </a:r>
          </a:p>
        </p:txBody>
      </p:sp>
    </p:spTree>
    <p:extLst>
      <p:ext uri="{BB962C8B-B14F-4D97-AF65-F5344CB8AC3E}">
        <p14:creationId xmlns:p14="http://schemas.microsoft.com/office/powerpoint/2010/main" val="287227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Evaluation of Alternatives</a:t>
            </a:r>
          </a:p>
        </p:txBody>
      </p:sp>
      <p:sp>
        <p:nvSpPr>
          <p:cNvPr id="5" name="Text Placeholder 4"/>
          <p:cNvSpPr>
            <a:spLocks noGrp="1"/>
          </p:cNvSpPr>
          <p:nvPr>
            <p:ph type="body" idx="1"/>
          </p:nvPr>
        </p:nvSpPr>
        <p:spPr/>
        <p:txBody>
          <a:bodyPr/>
          <a:lstStyle/>
          <a:p>
            <a:r>
              <a:rPr lang="en-US" sz="2400" dirty="0"/>
              <a:t>Consumer</a:t>
            </a:r>
          </a:p>
        </p:txBody>
      </p:sp>
      <p:sp>
        <p:nvSpPr>
          <p:cNvPr id="7" name="Text Placeholder 6"/>
          <p:cNvSpPr>
            <a:spLocks noGrp="1"/>
          </p:cNvSpPr>
          <p:nvPr>
            <p:ph type="body" idx="2"/>
          </p:nvPr>
        </p:nvSpPr>
        <p:spPr/>
        <p:txBody>
          <a:bodyPr/>
          <a:lstStyle/>
          <a:p>
            <a:pPr marL="28575" indent="0">
              <a:buNone/>
            </a:pPr>
            <a:r>
              <a:rPr lang="en-US" sz="2000" dirty="0"/>
              <a:t>Develop a criteria to make a choice and evaluate options based on that criteria</a:t>
            </a:r>
          </a:p>
        </p:txBody>
      </p:sp>
      <p:sp>
        <p:nvSpPr>
          <p:cNvPr id="6" name="Content Placeholder 5"/>
          <p:cNvSpPr>
            <a:spLocks noGrp="1"/>
          </p:cNvSpPr>
          <p:nvPr>
            <p:ph type="body" idx="3"/>
          </p:nvPr>
        </p:nvSpPr>
        <p:spPr/>
        <p:txBody>
          <a:bodyPr/>
          <a:lstStyle/>
          <a:p>
            <a:r>
              <a:rPr lang="en-US" sz="2400" dirty="0"/>
              <a:t>Marketer</a:t>
            </a:r>
          </a:p>
        </p:txBody>
      </p:sp>
      <p:sp>
        <p:nvSpPr>
          <p:cNvPr id="8" name="Content Placeholder 7"/>
          <p:cNvSpPr>
            <a:spLocks noGrp="1"/>
          </p:cNvSpPr>
          <p:nvPr>
            <p:ph type="body" idx="4"/>
          </p:nvPr>
        </p:nvSpPr>
        <p:spPr/>
        <p:txBody>
          <a:bodyPr/>
          <a:lstStyle/>
          <a:p>
            <a:pPr marL="28575" indent="0">
              <a:buNone/>
            </a:pPr>
            <a:r>
              <a:rPr lang="en-US" sz="2000" dirty="0"/>
              <a:t>Understand your target consumer’s evaluation criteria is critical. Your product needs to demonstrate these qualities in order to be short-listed in the selection set</a:t>
            </a:r>
          </a:p>
        </p:txBody>
      </p:sp>
    </p:spTree>
    <p:extLst>
      <p:ext uri="{BB962C8B-B14F-4D97-AF65-F5344CB8AC3E}">
        <p14:creationId xmlns:p14="http://schemas.microsoft.com/office/powerpoint/2010/main" val="303215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Purchase Decision</a:t>
            </a:r>
          </a:p>
        </p:txBody>
      </p:sp>
      <p:sp>
        <p:nvSpPr>
          <p:cNvPr id="5" name="Text Placeholder 4"/>
          <p:cNvSpPr>
            <a:spLocks noGrp="1"/>
          </p:cNvSpPr>
          <p:nvPr>
            <p:ph type="body" idx="1"/>
          </p:nvPr>
        </p:nvSpPr>
        <p:spPr/>
        <p:txBody>
          <a:bodyPr/>
          <a:lstStyle/>
          <a:p>
            <a:r>
              <a:rPr lang="en-US" sz="2400" dirty="0"/>
              <a:t>Consumer</a:t>
            </a:r>
          </a:p>
        </p:txBody>
      </p:sp>
      <p:sp>
        <p:nvSpPr>
          <p:cNvPr id="7" name="Text Placeholder 6"/>
          <p:cNvSpPr>
            <a:spLocks noGrp="1"/>
          </p:cNvSpPr>
          <p:nvPr>
            <p:ph type="body" idx="2"/>
          </p:nvPr>
        </p:nvSpPr>
        <p:spPr/>
        <p:txBody>
          <a:bodyPr/>
          <a:lstStyle/>
          <a:p>
            <a:pPr marL="28575" indent="0">
              <a:buNone/>
            </a:pPr>
            <a:r>
              <a:rPr lang="en-US" sz="2000" dirty="0"/>
              <a:t>Decide and buy</a:t>
            </a:r>
          </a:p>
          <a:p>
            <a:endParaRPr lang="en-US" sz="2000" dirty="0"/>
          </a:p>
        </p:txBody>
      </p:sp>
      <p:sp>
        <p:nvSpPr>
          <p:cNvPr id="6" name="Content Placeholder 5"/>
          <p:cNvSpPr>
            <a:spLocks noGrp="1"/>
          </p:cNvSpPr>
          <p:nvPr>
            <p:ph type="body" idx="3"/>
          </p:nvPr>
        </p:nvSpPr>
        <p:spPr/>
        <p:txBody>
          <a:bodyPr/>
          <a:lstStyle/>
          <a:p>
            <a:r>
              <a:rPr lang="en-US" sz="2400" dirty="0"/>
              <a:t>Marketer</a:t>
            </a:r>
          </a:p>
        </p:txBody>
      </p:sp>
      <p:sp>
        <p:nvSpPr>
          <p:cNvPr id="8" name="Content Placeholder 7"/>
          <p:cNvSpPr>
            <a:spLocks noGrp="1"/>
          </p:cNvSpPr>
          <p:nvPr>
            <p:ph type="body" idx="4"/>
          </p:nvPr>
        </p:nvSpPr>
        <p:spPr/>
        <p:txBody>
          <a:bodyPr/>
          <a:lstStyle/>
          <a:p>
            <a:r>
              <a:rPr lang="en-US" sz="2000" dirty="0"/>
              <a:t>Try to simplify the purchase decision</a:t>
            </a:r>
          </a:p>
          <a:p>
            <a:r>
              <a:rPr lang="en-US" sz="2000" dirty="0"/>
              <a:t>Be aware of point of sale factors</a:t>
            </a:r>
          </a:p>
        </p:txBody>
      </p:sp>
    </p:spTree>
    <p:extLst>
      <p:ext uri="{BB962C8B-B14F-4D97-AF65-F5344CB8AC3E}">
        <p14:creationId xmlns:p14="http://schemas.microsoft.com/office/powerpoint/2010/main" val="1412193583"/>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2411</TotalTime>
  <Words>1161</Words>
  <Application>Microsoft Macintosh PowerPoint</Application>
  <PresentationFormat>Widescreen</PresentationFormat>
  <Paragraphs>132</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GillSans Light</vt:lpstr>
      <vt:lpstr>Tahoma</vt:lpstr>
      <vt:lpstr>marketing</vt:lpstr>
      <vt:lpstr>Principles of Marketing</vt:lpstr>
      <vt:lpstr>The Exchange Process</vt:lpstr>
      <vt:lpstr>Theories of Consumer Behavior: The Economic Man</vt:lpstr>
      <vt:lpstr>The Stimulus Response Model</vt:lpstr>
      <vt:lpstr>Consumer Decision-Making Process</vt:lpstr>
      <vt:lpstr>Needs Recognition</vt:lpstr>
      <vt:lpstr>Information Search</vt:lpstr>
      <vt:lpstr>Evaluation of Alternatives</vt:lpstr>
      <vt:lpstr>Purchase Decision</vt:lpstr>
      <vt:lpstr>Postpurchase Behavior</vt:lpstr>
      <vt:lpstr>High-involvement Decisions</vt:lpstr>
      <vt:lpstr>Low-involvement Decisions</vt:lpstr>
      <vt:lpstr>Factors Influencing Consumer Decisions and the Consumer Decision-Making Process</vt:lpstr>
      <vt:lpstr>Demographics</vt:lpstr>
      <vt:lpstr>Psychological Factors</vt:lpstr>
      <vt:lpstr>Social Factors: Class</vt:lpstr>
      <vt:lpstr>Reference Groups</vt:lpstr>
      <vt:lpstr>B2B Decision Making Stages</vt:lpstr>
      <vt:lpstr>Low-involvement B2B Decisions</vt:lpstr>
      <vt:lpstr>Considerations in B2B Marketing</vt:lpstr>
      <vt:lpstr>Complexity of B2B Buying</vt:lpstr>
      <vt:lpstr>Unique Factors that Shape B2B</vt:lpstr>
      <vt:lpstr>Practice Questions</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74</cp:revision>
  <dcterms:created xsi:type="dcterms:W3CDTF">2017-01-24T14:54:50Z</dcterms:created>
  <dcterms:modified xsi:type="dcterms:W3CDTF">2020-07-21T23:49:20Z</dcterms:modified>
</cp:coreProperties>
</file>