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330" r:id="rId2"/>
    <p:sldId id="308" r:id="rId3"/>
    <p:sldId id="309" r:id="rId4"/>
    <p:sldId id="295" r:id="rId5"/>
    <p:sldId id="310" r:id="rId6"/>
    <p:sldId id="311" r:id="rId7"/>
    <p:sldId id="297" r:id="rId8"/>
    <p:sldId id="298" r:id="rId9"/>
    <p:sldId id="299" r:id="rId10"/>
    <p:sldId id="296" r:id="rId11"/>
    <p:sldId id="336" r:id="rId12"/>
    <p:sldId id="301" r:id="rId13"/>
    <p:sldId id="302" r:id="rId14"/>
    <p:sldId id="303" r:id="rId15"/>
    <p:sldId id="304" r:id="rId16"/>
    <p:sldId id="305" r:id="rId17"/>
    <p:sldId id="307" r:id="rId18"/>
    <p:sldId id="322" r:id="rId19"/>
    <p:sldId id="306" r:id="rId20"/>
    <p:sldId id="312" r:id="rId21"/>
    <p:sldId id="315" r:id="rId22"/>
    <p:sldId id="331" r:id="rId23"/>
    <p:sldId id="332" r:id="rId24"/>
    <p:sldId id="334" r:id="rId25"/>
    <p:sldId id="335" r:id="rId26"/>
    <p:sldId id="333" r:id="rId27"/>
    <p:sldId id="319" r:id="rId28"/>
    <p:sldId id="324" r:id="rId29"/>
    <p:sldId id="329" r:id="rId30"/>
    <p:sldId id="325" r:id="rId31"/>
    <p:sldId id="326" r:id="rId32"/>
    <p:sldId id="327" r:id="rId33"/>
    <p:sldId id="328" r:id="rId34"/>
    <p:sldId id="320" r:id="rId35"/>
    <p:sldId id="294" r:id="rId36"/>
    <p:sldId id="273"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Liebman" initials="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000" autoAdjust="0"/>
    <p:restoredTop sz="86541" autoAdjust="0"/>
  </p:normalViewPr>
  <p:slideViewPr>
    <p:cSldViewPr snapToGrid="0">
      <p:cViewPr varScale="1">
        <p:scale>
          <a:sx n="64" d="100"/>
          <a:sy n="64" d="100"/>
        </p:scale>
        <p:origin x="176" y="832"/>
      </p:cViewPr>
      <p:guideLst>
        <p:guide orient="horz" pos="2160"/>
        <p:guide pos="3840"/>
      </p:guideLst>
    </p:cSldViewPr>
  </p:slideViewPr>
  <p:outlineViewPr>
    <p:cViewPr>
      <p:scale>
        <a:sx n="33" d="100"/>
        <a:sy n="33" d="100"/>
      </p:scale>
      <p:origin x="0" y="-14664"/>
    </p:cViewPr>
  </p:outlin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EE334AF8-4DBC-4D52-BC39-DA880392D7D5}" type="datetimeFigureOut">
              <a:rPr lang="en-US" smtClean="0"/>
              <a:pPr/>
              <a:t>7/21/20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B1E6DF9A-4138-4CE9-A2AE-AB9413786FF0}" type="slidenum">
              <a:rPr lang="en-US" smtClean="0"/>
              <a:pPr/>
              <a:t>‹#›</a:t>
            </a:fld>
            <a:endParaRPr lang="en-US" dirty="0"/>
          </a:p>
        </p:txBody>
      </p:sp>
    </p:spTree>
    <p:extLst>
      <p:ext uri="{BB962C8B-B14F-4D97-AF65-F5344CB8AC3E}">
        <p14:creationId xmlns:p14="http://schemas.microsoft.com/office/powerpoint/2010/main" val="337607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urses.lumenlearning.com/wmopen-principlesofmarketin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about/cc0" TargetMode="External"/><Relationship Id="rId4" Type="http://schemas.openxmlformats.org/officeDocument/2006/relationships/hyperlink" Target="https://unsplash.com/photos/_3Q3tsJ01nc"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lickr.com/photos/mattmcalister/3600857428/"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nc/4.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nsplash.com/photos/JaoVGh5aJ3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reativecommons.org/about/cc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lickr.com/photos/usaghumphreys/3568673346/"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lickr.com/photos/ohocheese/4963121362/"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ian-arlett/1931331552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lr.bccampus.ca:8001/bcc/file/ddbe3343-9796-4801-a0cb-7af7b02e3191/1/Core%20Concepts%20of%20Marketing.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lickr.com/photos/jojomelons/204112141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GillSans Light" panose="020B0402020204020204" pitchFamily="34" charset="0"/>
                <a:ea typeface="+mn-ea"/>
                <a:cs typeface="+mn-cs"/>
              </a:rPr>
              <a:t>All text in these slides is taken from  </a:t>
            </a:r>
            <a:r>
              <a:rPr lang="en-US" dirty="0">
                <a:hlinkClick r:id="rId3"/>
              </a:rPr>
              <a:t>https://courses.lumenlearning.com/wmopen-principlesofmarketing/</a:t>
            </a:r>
            <a:r>
              <a:rPr lang="en-US" sz="1200" b="0" i="0" u="none" strike="noStrike" kern="1200" dirty="0">
                <a:solidFill>
                  <a:schemeClr val="tx1"/>
                </a:solidFill>
                <a:effectLst/>
                <a:latin typeface="GillSans Light" panose="020B0402020204020204" pitchFamily="34" charset="0"/>
                <a:ea typeface="+mn-ea"/>
                <a:cs typeface="+mn-cs"/>
              </a:rPr>
              <a:t>, where it is published under one or more open licenses.</a:t>
            </a:r>
            <a:endParaRPr lang="en-US" b="0" dirty="0">
              <a:effectLst/>
              <a:latin typeface="GillSans Light" panose="020B0402020204020204" pitchFamily="34" charset="0"/>
            </a:endParaRPr>
          </a:p>
          <a:p>
            <a:r>
              <a:rPr lang="en-US" sz="1200" b="0" i="0" u="none" strike="noStrike" kern="1200" dirty="0">
                <a:solidFill>
                  <a:schemeClr val="tx1"/>
                </a:solidFill>
                <a:effectLst/>
                <a:latin typeface="GillSans Light" panose="020B0402020204020204" pitchFamily="34" charset="0"/>
                <a:ea typeface="+mn-ea"/>
                <a:cs typeface="+mn-cs"/>
              </a:rPr>
              <a:t>All images in these slides are attributed in the notes of the slide on which they appear and licensed as indicated.</a:t>
            </a:r>
          </a:p>
          <a:p>
            <a:endParaRPr lang="en-US" sz="1200" b="0" i="0" u="none" strike="noStrike" kern="1200" dirty="0">
              <a:solidFill>
                <a:schemeClr val="tx1"/>
              </a:solidFill>
              <a:effectLst/>
              <a:latin typeface="GillSans Light" panose="020B0402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Cover Image: "Shopping freak." Provided by: </a:t>
            </a:r>
            <a:r>
              <a:rPr lang="en-US" sz="1200" b="0" i="0" kern="1200" dirty="0" err="1">
                <a:solidFill>
                  <a:schemeClr val="tx1"/>
                </a:solidFill>
                <a:effectLst/>
                <a:latin typeface="Tahoma" panose="020B0604030504040204" pitchFamily="34" charset="0"/>
                <a:ea typeface="+mn-ea"/>
                <a:cs typeface="+mn-cs"/>
              </a:rPr>
              <a:t>freestocks.org</a:t>
            </a:r>
            <a:r>
              <a:rPr lang="en-US" sz="1200" b="0" i="0" kern="1200" dirty="0">
                <a:solidFill>
                  <a:schemeClr val="tx1"/>
                </a:solidFill>
                <a:effectLst/>
                <a:latin typeface="Tahoma" panose="020B0604030504040204" pitchFamily="34" charset="0"/>
                <a:ea typeface="+mn-ea"/>
                <a:cs typeface="+mn-cs"/>
              </a:rPr>
              <a:t>. Located at: </a:t>
            </a:r>
            <a:r>
              <a:rPr lang="en-US" sz="1200" b="0" i="0" u="sng" kern="1200" dirty="0">
                <a:solidFill>
                  <a:schemeClr val="tx1"/>
                </a:solidFill>
                <a:effectLst/>
                <a:latin typeface="Tahoma" panose="020B0604030504040204" pitchFamily="34" charset="0"/>
                <a:ea typeface="+mn-ea"/>
                <a:cs typeface="+mn-cs"/>
                <a:hlinkClick r:id="rId4"/>
              </a:rPr>
              <a:t>https://unsplash.com/photos/_3Q3tsJ01nc</a:t>
            </a:r>
            <a:r>
              <a:rPr lang="en-US" sz="1200" b="0" i="0" kern="1200" dirty="0">
                <a:solidFill>
                  <a:schemeClr val="tx1"/>
                </a:solidFill>
                <a:effectLst/>
                <a:latin typeface="Tahoma" panose="020B0604030504040204" pitchFamily="34" charset="0"/>
                <a:ea typeface="+mn-ea"/>
                <a:cs typeface="+mn-cs"/>
              </a:rPr>
              <a:t>. Content Type: CC Licensed Content, Shared Previously. License: </a:t>
            </a:r>
            <a:r>
              <a:rPr lang="en-US" sz="1200" b="0" i="0" u="sng" kern="1200" dirty="0">
                <a:solidFill>
                  <a:schemeClr val="tx1"/>
                </a:solidFill>
                <a:effectLst/>
                <a:latin typeface="Tahoma" panose="020B0604030504040204" pitchFamily="34" charset="0"/>
                <a:ea typeface="+mn-ea"/>
                <a:cs typeface="+mn-cs"/>
                <a:hlinkClick r:id="rId5"/>
              </a:rPr>
              <a:t>CC0: No Rights Reserved</a:t>
            </a:r>
            <a:r>
              <a:rPr lang="en-US" sz="1200" b="0" i="0" kern="1200" dirty="0">
                <a:solidFill>
                  <a:schemeClr val="tx1"/>
                </a:solidFill>
                <a:effectLst/>
                <a:latin typeface="Tahoma" panose="020B0604030504040204" pitchFamily="34" charset="0"/>
                <a:ea typeface="+mn-ea"/>
                <a:cs typeface="+mn-cs"/>
              </a:rPr>
              <a:t>.</a:t>
            </a:r>
            <a:endParaRPr lang="en-US" b="0" dirty="0">
              <a:latin typeface="GillSans Light" panose="020B0402020204020204" pitchFamily="34" charset="0"/>
            </a:endParaRPr>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1</a:t>
            </a:fld>
            <a:endParaRPr lang="en-US" dirty="0"/>
          </a:p>
        </p:txBody>
      </p:sp>
    </p:spTree>
    <p:extLst>
      <p:ext uri="{BB962C8B-B14F-4D97-AF65-F5344CB8AC3E}">
        <p14:creationId xmlns:p14="http://schemas.microsoft.com/office/powerpoint/2010/main" val="273498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11</a:t>
            </a:fld>
            <a:endParaRPr lang="en-US" dirty="0"/>
          </a:p>
        </p:txBody>
      </p:sp>
    </p:spTree>
    <p:extLst>
      <p:ext uri="{BB962C8B-B14F-4D97-AF65-F5344CB8AC3E}">
        <p14:creationId xmlns:p14="http://schemas.microsoft.com/office/powerpoint/2010/main" val="133153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The Industry Standard Cover.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Matt McAlister.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https://www.flickr.com/photos/mattmcalister/3600857428/</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 Attribution-</a:t>
            </a:r>
            <a:r>
              <a:rPr lang="en-US" sz="1200" b="1" i="1" u="sng" kern="1200" dirty="0" err="1">
                <a:solidFill>
                  <a:schemeClr val="tx1"/>
                </a:solidFill>
                <a:effectLst/>
                <a:latin typeface="Tahoma" panose="020B0604030504040204" pitchFamily="34" charset="0"/>
                <a:ea typeface="+mn-ea"/>
                <a:cs typeface="+mn-cs"/>
                <a:hlinkClick r:id="rId4"/>
              </a:rPr>
              <a:t>NonCommercial</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12</a:t>
            </a:fld>
            <a:endParaRPr lang="en-US" dirty="0"/>
          </a:p>
        </p:txBody>
      </p:sp>
    </p:spTree>
    <p:extLst>
      <p:ext uri="{BB962C8B-B14F-4D97-AF65-F5344CB8AC3E}">
        <p14:creationId xmlns:p14="http://schemas.microsoft.com/office/powerpoint/2010/main" val="1714030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Interview.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Amy Hirschi.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Unsplash</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https://unsplash.com/photos/JaoVGh5aJ3E</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CC0: No Rights Reserved</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 Terms</a:t>
            </a:r>
            <a:r>
              <a:rPr lang="en-US" sz="1200" b="0" i="0" kern="1200" dirty="0">
                <a:solidFill>
                  <a:schemeClr val="tx1"/>
                </a:solidFill>
                <a:effectLst/>
                <a:latin typeface="Tahoma" panose="020B0604030504040204" pitchFamily="34" charset="0"/>
                <a:ea typeface="+mn-ea"/>
                <a:cs typeface="+mn-cs"/>
              </a:rPr>
              <a:t>: </a:t>
            </a:r>
            <a:r>
              <a:rPr lang="en-US" sz="1200" b="0" i="0" kern="1200" dirty="0" err="1">
                <a:solidFill>
                  <a:schemeClr val="tx1"/>
                </a:solidFill>
                <a:effectLst/>
                <a:latin typeface="Tahoma" panose="020B0604030504040204" pitchFamily="34" charset="0"/>
                <a:ea typeface="+mn-ea"/>
                <a:cs typeface="+mn-cs"/>
              </a:rPr>
              <a:t>Unsplash</a:t>
            </a:r>
            <a:r>
              <a:rPr lang="en-US" sz="1200" b="0" i="0" kern="1200" dirty="0">
                <a:solidFill>
                  <a:schemeClr val="tx1"/>
                </a:solidFill>
                <a:effectLst/>
                <a:latin typeface="Tahoma" panose="020B0604030504040204" pitchFamily="34" charset="0"/>
                <a:ea typeface="+mn-ea"/>
                <a:cs typeface="+mn-cs"/>
              </a:rPr>
              <a:t> License</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15</a:t>
            </a:fld>
            <a:endParaRPr lang="en-US" dirty="0"/>
          </a:p>
        </p:txBody>
      </p:sp>
    </p:spTree>
    <p:extLst>
      <p:ext uri="{BB962C8B-B14F-4D97-AF65-F5344CB8AC3E}">
        <p14:creationId xmlns:p14="http://schemas.microsoft.com/office/powerpoint/2010/main" val="185270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16</a:t>
            </a:fld>
            <a:endParaRPr lang="en-US" dirty="0"/>
          </a:p>
        </p:txBody>
      </p:sp>
    </p:spTree>
    <p:extLst>
      <p:ext uri="{BB962C8B-B14F-4D97-AF65-F5344CB8AC3E}">
        <p14:creationId xmlns:p14="http://schemas.microsoft.com/office/powerpoint/2010/main" val="467793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17</a:t>
            </a:fld>
            <a:endParaRPr lang="en-US" dirty="0"/>
          </a:p>
        </p:txBody>
      </p:sp>
    </p:spTree>
    <p:extLst>
      <p:ext uri="{BB962C8B-B14F-4D97-AF65-F5344CB8AC3E}">
        <p14:creationId xmlns:p14="http://schemas.microsoft.com/office/powerpoint/2010/main" val="4249600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Revision and Adaptation.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18</a:t>
            </a:fld>
            <a:endParaRPr lang="en-US" dirty="0"/>
          </a:p>
        </p:txBody>
      </p:sp>
    </p:spTree>
    <p:extLst>
      <p:ext uri="{BB962C8B-B14F-4D97-AF65-F5344CB8AC3E}">
        <p14:creationId xmlns:p14="http://schemas.microsoft.com/office/powerpoint/2010/main" val="3445194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USAG-Humphreys teens participate in a focus group.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USAG-Humphreys.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https://www.flickr.com/photos/usaghumphreys/3568673346/</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20</a:t>
            </a:fld>
            <a:endParaRPr lang="en-US" dirty="0"/>
          </a:p>
        </p:txBody>
      </p:sp>
    </p:spTree>
    <p:extLst>
      <p:ext uri="{BB962C8B-B14F-4D97-AF65-F5344CB8AC3E}">
        <p14:creationId xmlns:p14="http://schemas.microsoft.com/office/powerpoint/2010/main" val="605372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Marketing Information: Where the Data Are.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22</a:t>
            </a:fld>
            <a:endParaRPr lang="en-US" dirty="0"/>
          </a:p>
        </p:txBody>
      </p:sp>
    </p:spTree>
    <p:extLst>
      <p:ext uri="{BB962C8B-B14F-4D97-AF65-F5344CB8AC3E}">
        <p14:creationId xmlns:p14="http://schemas.microsoft.com/office/powerpoint/2010/main" val="2918044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Marketing Information: Where the Data Are.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23</a:t>
            </a:fld>
            <a:endParaRPr lang="en-US" dirty="0"/>
          </a:p>
        </p:txBody>
      </p:sp>
    </p:spTree>
    <p:extLst>
      <p:ext uri="{BB962C8B-B14F-4D97-AF65-F5344CB8AC3E}">
        <p14:creationId xmlns:p14="http://schemas.microsoft.com/office/powerpoint/2010/main" val="692513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Marketing Information: Where the Data Are.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24</a:t>
            </a:fld>
            <a:endParaRPr lang="en-US" dirty="0"/>
          </a:p>
        </p:txBody>
      </p:sp>
    </p:spTree>
    <p:extLst>
      <p:ext uri="{BB962C8B-B14F-4D97-AF65-F5344CB8AC3E}">
        <p14:creationId xmlns:p14="http://schemas.microsoft.com/office/powerpoint/2010/main" val="248361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2</a:t>
            </a:fld>
            <a:endParaRPr lang="en-US" dirty="0"/>
          </a:p>
        </p:txBody>
      </p:sp>
    </p:spTree>
    <p:extLst>
      <p:ext uri="{BB962C8B-B14F-4D97-AF65-F5344CB8AC3E}">
        <p14:creationId xmlns:p14="http://schemas.microsoft.com/office/powerpoint/2010/main" val="1222454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Marketing Information: Where the Data Are.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25</a:t>
            </a:fld>
            <a:endParaRPr lang="en-US" dirty="0"/>
          </a:p>
        </p:txBody>
      </p:sp>
    </p:spTree>
    <p:extLst>
      <p:ext uri="{BB962C8B-B14F-4D97-AF65-F5344CB8AC3E}">
        <p14:creationId xmlns:p14="http://schemas.microsoft.com/office/powerpoint/2010/main" val="3081289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Marketing Information: Where the Data Are.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Lumen Learning.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3"/>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B1E6DF9A-4138-4CE9-A2AE-AB9413786FF0}" type="slidenum">
              <a:rPr lang="en-US" smtClean="0"/>
              <a:pPr/>
              <a:t>26</a:t>
            </a:fld>
            <a:endParaRPr lang="en-US" dirty="0"/>
          </a:p>
        </p:txBody>
      </p:sp>
    </p:spTree>
    <p:extLst>
      <p:ext uri="{BB962C8B-B14F-4D97-AF65-F5344CB8AC3E}">
        <p14:creationId xmlns:p14="http://schemas.microsoft.com/office/powerpoint/2010/main" val="2981365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Cake Milkshake Heaven.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Tina H.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https://www.flickr.com/photos/ohocheese/4963121362/</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34</a:t>
            </a:fld>
            <a:endParaRPr lang="en-US" dirty="0"/>
          </a:p>
        </p:txBody>
      </p:sp>
    </p:spTree>
    <p:extLst>
      <p:ext uri="{BB962C8B-B14F-4D97-AF65-F5344CB8AC3E}">
        <p14:creationId xmlns:p14="http://schemas.microsoft.com/office/powerpoint/2010/main" val="3525955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Who did they distribute them to? Were they potential</a:t>
            </a:r>
            <a:r>
              <a:rPr lang="en-US" baseline="0" dirty="0"/>
              <a:t> customers in the target market? Did they just give 1000 samples to one person? (Believe it or not, bad incentives for outside contractors can produce exactly this result!) Do we have any information about who these people were and if they ever purchased the product?  </a:t>
            </a:r>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35</a:t>
            </a:fld>
            <a:endParaRPr lang="en-US" dirty="0"/>
          </a:p>
        </p:txBody>
      </p:sp>
    </p:spTree>
    <p:extLst>
      <p:ext uri="{BB962C8B-B14F-4D97-AF65-F5344CB8AC3E}">
        <p14:creationId xmlns:p14="http://schemas.microsoft.com/office/powerpoint/2010/main" val="3725089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t>36</a:t>
            </a:fld>
            <a:endParaRPr lang="en-US" dirty="0"/>
          </a:p>
        </p:txBody>
      </p:sp>
    </p:spTree>
    <p:extLst>
      <p:ext uri="{BB962C8B-B14F-4D97-AF65-F5344CB8AC3E}">
        <p14:creationId xmlns:p14="http://schemas.microsoft.com/office/powerpoint/2010/main" val="10810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4</a:t>
            </a:fld>
            <a:endParaRPr lang="en-US" dirty="0"/>
          </a:p>
        </p:txBody>
      </p:sp>
    </p:spTree>
    <p:extLst>
      <p:ext uri="{BB962C8B-B14F-4D97-AF65-F5344CB8AC3E}">
        <p14:creationId xmlns:p14="http://schemas.microsoft.com/office/powerpoint/2010/main" val="148923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5</a:t>
            </a:fld>
            <a:endParaRPr lang="en-US" dirty="0"/>
          </a:p>
        </p:txBody>
      </p:sp>
    </p:spTree>
    <p:extLst>
      <p:ext uri="{BB962C8B-B14F-4D97-AF65-F5344CB8AC3E}">
        <p14:creationId xmlns:p14="http://schemas.microsoft.com/office/powerpoint/2010/main" val="2035615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Urban life (Version 2.0).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Ian D. Keating.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https://www.flickr.com/photos/ian-arlett/19313315520/</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6</a:t>
            </a:fld>
            <a:endParaRPr lang="en-US" dirty="0"/>
          </a:p>
        </p:txBody>
      </p:sp>
    </p:spTree>
    <p:extLst>
      <p:ext uri="{BB962C8B-B14F-4D97-AF65-F5344CB8AC3E}">
        <p14:creationId xmlns:p14="http://schemas.microsoft.com/office/powerpoint/2010/main" val="54395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7</a:t>
            </a:fld>
            <a:endParaRPr lang="en-US" dirty="0"/>
          </a:p>
        </p:txBody>
      </p:sp>
    </p:spTree>
    <p:extLst>
      <p:ext uri="{BB962C8B-B14F-4D97-AF65-F5344CB8AC3E}">
        <p14:creationId xmlns:p14="http://schemas.microsoft.com/office/powerpoint/2010/main" val="261011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Chapter 3: Marketing Research: An Aid to Decision Making, from Introducing Marketing.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John Burnett. </a:t>
            </a:r>
            <a:r>
              <a:rPr lang="en-US" sz="1200" b="1" i="0" kern="1200" dirty="0">
                <a:solidFill>
                  <a:schemeClr val="tx1"/>
                </a:solidFill>
                <a:effectLst/>
                <a:latin typeface="Tahoma" panose="020B0604030504040204" pitchFamily="34" charset="0"/>
                <a:ea typeface="+mn-ea"/>
                <a:cs typeface="+mn-cs"/>
              </a:rPr>
              <a:t>Provided by</a:t>
            </a:r>
            <a:r>
              <a:rPr lang="en-US" sz="1200" b="0" i="0" kern="1200" dirty="0">
                <a:solidFill>
                  <a:schemeClr val="tx1"/>
                </a:solidFill>
                <a:effectLst/>
                <a:latin typeface="Tahoma" panose="020B0604030504040204" pitchFamily="34" charset="0"/>
                <a:ea typeface="+mn-ea"/>
                <a:cs typeface="+mn-cs"/>
              </a:rPr>
              <a:t>: Global Text.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invalidUrl="http://solr.bccampus.ca:8001/bcc/file/ddbe3343-9796-4801-a0cb-7af7b02e3191/1/Core Concepts of Marketing.pdf"/>
              </a:rPr>
              <a:t>http://solr.bccampus.ca:8001/bcc/file/ddbe3343-9796-4801-a0cb-7af7b02e3191/1/Core%20Concepts%20of%20Marketing.pdf</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 Attribution</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8</a:t>
            </a:fld>
            <a:endParaRPr lang="en-US" dirty="0"/>
          </a:p>
        </p:txBody>
      </p:sp>
    </p:spTree>
    <p:extLst>
      <p:ext uri="{BB962C8B-B14F-4D97-AF65-F5344CB8AC3E}">
        <p14:creationId xmlns:p14="http://schemas.microsoft.com/office/powerpoint/2010/main" val="860990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Tahoma" panose="020B0604030504040204" pitchFamily="34" charset="0"/>
                <a:ea typeface="+mn-ea"/>
                <a:cs typeface="+mn-cs"/>
              </a:rPr>
              <a:t>Target Shopper. </a:t>
            </a:r>
            <a:r>
              <a:rPr lang="en-US" sz="1200" b="1" i="0" kern="1200" dirty="0">
                <a:solidFill>
                  <a:schemeClr val="tx1"/>
                </a:solidFill>
                <a:effectLst/>
                <a:latin typeface="Tahoma" panose="020B0604030504040204" pitchFamily="34" charset="0"/>
                <a:ea typeface="+mn-ea"/>
                <a:cs typeface="+mn-cs"/>
              </a:rPr>
              <a:t>Authored by</a:t>
            </a:r>
            <a:r>
              <a:rPr lang="en-US" sz="1200" b="0" i="0" kern="1200" dirty="0">
                <a:solidFill>
                  <a:schemeClr val="tx1"/>
                </a:solidFill>
                <a:effectLst/>
                <a:latin typeface="Tahoma" panose="020B0604030504040204" pitchFamily="34" charset="0"/>
                <a:ea typeface="+mn-ea"/>
                <a:cs typeface="+mn-cs"/>
              </a:rPr>
              <a:t>: Wm. Mag.. </a:t>
            </a:r>
            <a:r>
              <a:rPr lang="en-US" sz="1200" b="1" i="0" kern="1200" dirty="0">
                <a:solidFill>
                  <a:schemeClr val="tx1"/>
                </a:solidFill>
                <a:effectLst/>
                <a:latin typeface="Tahoma" panose="020B0604030504040204" pitchFamily="34" charset="0"/>
                <a:ea typeface="+mn-ea"/>
                <a:cs typeface="+mn-cs"/>
              </a:rPr>
              <a:t>Located at</a:t>
            </a:r>
            <a:r>
              <a:rPr lang="en-US" sz="1200" b="0" i="0" kern="1200" dirty="0">
                <a:solidFill>
                  <a:schemeClr val="tx1"/>
                </a:solidFill>
                <a:effectLst/>
                <a:latin typeface="Tahoma" panose="020B0604030504040204" pitchFamily="34" charset="0"/>
                <a:ea typeface="+mn-ea"/>
                <a:cs typeface="+mn-cs"/>
              </a:rPr>
              <a:t>: </a:t>
            </a:r>
            <a:r>
              <a:rPr lang="en-US" sz="1200" b="1" i="0" u="sng" kern="1200" dirty="0">
                <a:solidFill>
                  <a:schemeClr val="tx1"/>
                </a:solidFill>
                <a:effectLst/>
                <a:latin typeface="Tahoma" panose="020B0604030504040204" pitchFamily="34" charset="0"/>
                <a:ea typeface="+mn-ea"/>
                <a:cs typeface="+mn-cs"/>
                <a:hlinkClick r:id="rId3"/>
              </a:rPr>
              <a:t>https://www.flickr.com/photos/jojomelons/2041121410/</a:t>
            </a:r>
            <a:r>
              <a:rPr lang="en-US" sz="1200" b="0" i="0" kern="1200" dirty="0">
                <a:solidFill>
                  <a:schemeClr val="tx1"/>
                </a:solidFill>
                <a:effectLst/>
                <a:latin typeface="Tahoma" panose="020B0604030504040204" pitchFamily="34" charset="0"/>
                <a:ea typeface="+mn-ea"/>
                <a:cs typeface="+mn-cs"/>
              </a:rPr>
              <a:t>. </a:t>
            </a:r>
            <a:r>
              <a:rPr lang="en-US" sz="1200" b="1" i="0" kern="1200" dirty="0">
                <a:solidFill>
                  <a:schemeClr val="tx1"/>
                </a:solidFill>
                <a:effectLst/>
                <a:latin typeface="Tahoma" panose="020B0604030504040204" pitchFamily="34" charset="0"/>
                <a:ea typeface="+mn-ea"/>
                <a:cs typeface="+mn-cs"/>
              </a:rPr>
              <a:t>License</a:t>
            </a:r>
            <a:r>
              <a:rPr lang="en-US" sz="1200" b="0" i="0" kern="1200" dirty="0">
                <a:solidFill>
                  <a:schemeClr val="tx1"/>
                </a:solidFill>
                <a:effectLst/>
                <a:latin typeface="Tahoma" panose="020B0604030504040204" pitchFamily="34" charset="0"/>
                <a:ea typeface="+mn-ea"/>
                <a:cs typeface="+mn-cs"/>
              </a:rPr>
              <a:t>: </a:t>
            </a:r>
            <a:r>
              <a:rPr lang="en-US" sz="1200" b="1" i="1" u="sng" kern="1200" dirty="0">
                <a:solidFill>
                  <a:schemeClr val="tx1"/>
                </a:solidFill>
                <a:effectLst/>
                <a:latin typeface="Tahoma" panose="020B0604030504040204" pitchFamily="34" charset="0"/>
                <a:ea typeface="+mn-ea"/>
                <a:cs typeface="+mn-cs"/>
                <a:hlinkClick r:id="rId4"/>
              </a:rPr>
              <a:t>CC BY-NC-ND: Attribution-</a:t>
            </a:r>
            <a:r>
              <a:rPr lang="en-US" sz="1200" b="1" i="1" u="sng" kern="1200" dirty="0" err="1">
                <a:solidFill>
                  <a:schemeClr val="tx1"/>
                </a:solidFill>
                <a:effectLst/>
                <a:latin typeface="Tahoma" panose="020B0604030504040204" pitchFamily="34" charset="0"/>
                <a:ea typeface="+mn-ea"/>
                <a:cs typeface="+mn-cs"/>
                <a:hlinkClick r:id="rId4"/>
              </a:rPr>
              <a:t>NonCommercial</a:t>
            </a:r>
            <a:r>
              <a:rPr lang="en-US" sz="1200" b="1" i="1" u="sng" kern="1200" dirty="0">
                <a:solidFill>
                  <a:schemeClr val="tx1"/>
                </a:solidFill>
                <a:effectLst/>
                <a:latin typeface="Tahoma" panose="020B0604030504040204" pitchFamily="34" charset="0"/>
                <a:ea typeface="+mn-ea"/>
                <a:cs typeface="+mn-cs"/>
                <a:hlinkClick r:id="rId4"/>
              </a:rPr>
              <a:t>-</a:t>
            </a:r>
            <a:r>
              <a:rPr lang="en-US" sz="1200" b="1" i="1" u="sng" kern="1200" dirty="0" err="1">
                <a:solidFill>
                  <a:schemeClr val="tx1"/>
                </a:solidFill>
                <a:effectLst/>
                <a:latin typeface="Tahoma" panose="020B0604030504040204" pitchFamily="34" charset="0"/>
                <a:ea typeface="+mn-ea"/>
                <a:cs typeface="+mn-cs"/>
                <a:hlinkClick r:id="rId4"/>
              </a:rPr>
              <a:t>NoDerivatives</a:t>
            </a:r>
            <a:endParaRPr lang="en-US" sz="1200" b="0" i="0" kern="1200" dirty="0">
              <a:solidFill>
                <a:schemeClr val="tx1"/>
              </a:solidFill>
              <a:effectLst/>
              <a:latin typeface="Tahoma" panose="020B060403050404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9</a:t>
            </a:fld>
            <a:endParaRPr lang="en-US" dirty="0"/>
          </a:p>
        </p:txBody>
      </p:sp>
    </p:spTree>
    <p:extLst>
      <p:ext uri="{BB962C8B-B14F-4D97-AF65-F5344CB8AC3E}">
        <p14:creationId xmlns:p14="http://schemas.microsoft.com/office/powerpoint/2010/main" val="751141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6DF9A-4138-4CE9-A2AE-AB9413786FF0}" type="slidenum">
              <a:rPr lang="en-US" smtClean="0"/>
              <a:pPr/>
              <a:t>10</a:t>
            </a:fld>
            <a:endParaRPr lang="en-US" dirty="0"/>
          </a:p>
        </p:txBody>
      </p:sp>
    </p:spTree>
    <p:extLst>
      <p:ext uri="{BB962C8B-B14F-4D97-AF65-F5344CB8AC3E}">
        <p14:creationId xmlns:p14="http://schemas.microsoft.com/office/powerpoint/2010/main" val="1015990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dpi="0" rotWithShape="1">
          <a:blip r:embed="rId2">
            <a:lum/>
          </a:blip>
          <a:srcRect/>
          <a:stretch>
            <a:fillRect t="-9000" b="-9000"/>
          </a:stretch>
        </a:blipFill>
        <a:effectLst/>
      </p:bgPr>
    </p:bg>
    <p:spTree>
      <p:nvGrpSpPr>
        <p:cNvPr id="1" name="Shape 9"/>
        <p:cNvGrpSpPr/>
        <p:nvPr/>
      </p:nvGrpSpPr>
      <p:grpSpPr>
        <a:xfrm>
          <a:off x="0" y="0"/>
          <a:ext cx="0" cy="0"/>
          <a:chOff x="0" y="0"/>
          <a:chExt cx="0" cy="0"/>
        </a:xfrm>
      </p:grpSpPr>
      <p:sp>
        <p:nvSpPr>
          <p:cNvPr id="5" name="Google Shape;14;p3">
            <a:extLst>
              <a:ext uri="{FF2B5EF4-FFF2-40B4-BE49-F238E27FC236}">
                <a16:creationId xmlns:a16="http://schemas.microsoft.com/office/drawing/2014/main" id="{DB391CD0-B0FF-7C47-AEC7-712743E719D1}"/>
              </a:ext>
            </a:extLst>
          </p:cNvPr>
          <p:cNvSpPr/>
          <p:nvPr/>
        </p:nvSpPr>
        <p:spPr>
          <a:xfrm>
            <a:off x="0" y="552196"/>
            <a:ext cx="12207240" cy="268833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1" name="Google Shape;11;p2"/>
          <p:cNvSpPr txBox="1">
            <a:spLocks noGrp="1"/>
          </p:cNvSpPr>
          <p:nvPr>
            <p:ph type="ctrTitle" hasCustomPrompt="1"/>
          </p:nvPr>
        </p:nvSpPr>
        <p:spPr>
          <a:xfrm>
            <a:off x="1519519" y="0"/>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F1F7FB"/>
              </a:buClr>
              <a:buSzPts val="5500"/>
              <a:buFont typeface="Century Gothic"/>
              <a:buNone/>
              <a:defRPr sz="4125" b="0" i="0" u="none" strike="noStrike" cap="none">
                <a:solidFill>
                  <a:srgbClr val="F1F7FB"/>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dirty="0"/>
              <a:t>Course Title</a:t>
            </a:r>
            <a:endParaRPr dirty="0"/>
          </a:p>
        </p:txBody>
      </p:sp>
      <p:sp>
        <p:nvSpPr>
          <p:cNvPr id="12" name="Google Shape;12;p2"/>
          <p:cNvSpPr txBox="1">
            <a:spLocks noGrp="1"/>
          </p:cNvSpPr>
          <p:nvPr>
            <p:ph type="subTitle" idx="1" hasCustomPrompt="1"/>
          </p:nvPr>
        </p:nvSpPr>
        <p:spPr>
          <a:xfrm>
            <a:off x="0" y="2661428"/>
            <a:ext cx="12192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F1F7FB"/>
              </a:buClr>
              <a:buSzPts val="2400"/>
              <a:buFont typeface="Arial"/>
              <a:buNone/>
              <a:defRPr sz="1800" b="0" i="0" u="none" strike="noStrike" cap="none">
                <a:solidFill>
                  <a:srgbClr val="F1F7FB"/>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dirty="0"/>
              <a:t>Module: </a:t>
            </a:r>
            <a:endParaRPr dirty="0"/>
          </a:p>
        </p:txBody>
      </p:sp>
    </p:spTree>
    <p:extLst>
      <p:ext uri="{BB962C8B-B14F-4D97-AF65-F5344CB8AC3E}">
        <p14:creationId xmlns:p14="http://schemas.microsoft.com/office/powerpoint/2010/main" val="425156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Section Header">
    <p:spTree>
      <p:nvGrpSpPr>
        <p:cNvPr id="1" name="Shape 13"/>
        <p:cNvGrpSpPr/>
        <p:nvPr/>
      </p:nvGrpSpPr>
      <p:grpSpPr>
        <a:xfrm>
          <a:off x="0" y="0"/>
          <a:ext cx="0" cy="0"/>
          <a:chOff x="0" y="0"/>
          <a:chExt cx="0" cy="0"/>
        </a:xfrm>
      </p:grpSpPr>
      <p:sp>
        <p:nvSpPr>
          <p:cNvPr id="14" name="Google Shape;14;p3"/>
          <p:cNvSpPr/>
          <p:nvPr/>
        </p:nvSpPr>
        <p:spPr>
          <a:xfrm>
            <a:off x="0" y="537882"/>
            <a:ext cx="12192000" cy="2689412"/>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 name="Google Shape;15;p3"/>
          <p:cNvSpPr txBox="1">
            <a:spLocks noGrp="1"/>
          </p:cNvSpPr>
          <p:nvPr>
            <p:ph type="title"/>
          </p:nvPr>
        </p:nvSpPr>
        <p:spPr>
          <a:xfrm>
            <a:off x="838200" y="537883"/>
            <a:ext cx="10515600" cy="2689412"/>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5000"/>
              <a:buFont typeface="Century Gothic"/>
              <a:buNone/>
              <a:defRPr sz="3750" b="0" i="0" u="none" strike="noStrike" cap="none">
                <a:solidFill>
                  <a:schemeClr val="bg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dirty="0"/>
          </a:p>
        </p:txBody>
      </p:sp>
    </p:spTree>
    <p:extLst>
      <p:ext uri="{BB962C8B-B14F-4D97-AF65-F5344CB8AC3E}">
        <p14:creationId xmlns:p14="http://schemas.microsoft.com/office/powerpoint/2010/main" val="304849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18" name="Google Shape;1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19" name="Google Shape;19;p4"/>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6" name="Google Shape;20;p4">
            <a:extLst>
              <a:ext uri="{FF2B5EF4-FFF2-40B4-BE49-F238E27FC236}">
                <a16:creationId xmlns:a16="http://schemas.microsoft.com/office/drawing/2014/main" id="{AAE7BF4A-9551-9C45-B7D9-6E6531C8E0A8}"/>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75648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8"/>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4" name="Google Shape;20;p4">
            <a:extLst>
              <a:ext uri="{FF2B5EF4-FFF2-40B4-BE49-F238E27FC236}">
                <a16:creationId xmlns:a16="http://schemas.microsoft.com/office/drawing/2014/main" id="{866938FD-48A8-C945-8F8D-948D6ACBB765}"/>
              </a:ext>
            </a:extLst>
          </p:cNvPr>
          <p:cNvSpPr/>
          <p:nvPr/>
        </p:nvSpPr>
        <p:spPr>
          <a:xfrm rot="5400000">
            <a:off x="-3137554" y="3137552"/>
            <a:ext cx="6858002" cy="582894"/>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99687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56" name="Google Shape;5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57" name="Google Shape;57;p1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7" name="Google Shape;20;p4">
            <a:extLst>
              <a:ext uri="{FF2B5EF4-FFF2-40B4-BE49-F238E27FC236}">
                <a16:creationId xmlns:a16="http://schemas.microsoft.com/office/drawing/2014/main" id="{EE238881-7684-6E45-838B-2C5185AA693E}"/>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14563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61" name="Google Shape;61;p12"/>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62" name="Google Shape;62;p12"/>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
        <p:nvSpPr>
          <p:cNvPr id="8" name="Google Shape;20;p4">
            <a:extLst>
              <a:ext uri="{FF2B5EF4-FFF2-40B4-BE49-F238E27FC236}">
                <a16:creationId xmlns:a16="http://schemas.microsoft.com/office/drawing/2014/main" id="{52CFC662-DA86-E347-B571-4CAF57F1AA26}"/>
              </a:ext>
            </a:extLst>
          </p:cNvPr>
          <p:cNvSpPr/>
          <p:nvPr/>
        </p:nvSpPr>
        <p:spPr>
          <a:xfrm rot="5400000">
            <a:off x="-3183272" y="3127248"/>
            <a:ext cx="6912864" cy="585216"/>
          </a:xfrm>
          <a:prstGeom prst="rect">
            <a:avLst/>
          </a:prstGeom>
          <a:solidFill>
            <a:srgbClr val="3A4047"/>
          </a:solidFill>
          <a:ln w="12700" cap="flat" cmpd="sng">
            <a:solidFill>
              <a:schemeClr val="dk1">
                <a:alpha val="1176"/>
              </a:schemeClr>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128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2475"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3" name="Google Shape;2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4" name="Google Shape;2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5" name="Google Shape;25;p5"/>
          <p:cNvSpPr txBox="1">
            <a:spLocks noGrp="1"/>
          </p:cNvSpPr>
          <p:nvPr>
            <p:ph type="sldNum" idx="12"/>
          </p:nvPr>
        </p:nvSpPr>
        <p:spPr>
          <a:xfrm>
            <a:off x="838200" y="6356354"/>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365897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2475"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29" name="Google Shape;29;p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lstStyle>
            <a:lvl1pPr marL="257175" marR="0" lvl="0" indent="-128588" algn="l" rtl="0">
              <a:lnSpc>
                <a:spcPct val="90000"/>
              </a:lnSpc>
              <a:spcBef>
                <a:spcPts val="563"/>
              </a:spcBef>
              <a:spcAft>
                <a:spcPts val="0"/>
              </a:spcAft>
              <a:buClr>
                <a:schemeClr val="dk1"/>
              </a:buClr>
              <a:buSzPts val="2400"/>
              <a:buFont typeface="Arial"/>
              <a:buNone/>
              <a:defRPr sz="1350" b="1" i="0" u="none" strike="noStrike" cap="none">
                <a:solidFill>
                  <a:schemeClr val="dk1"/>
                </a:solidFill>
                <a:latin typeface="Century Gothic"/>
                <a:ea typeface="Century Gothic"/>
                <a:cs typeface="Century Gothic"/>
                <a:sym typeface="Century Gothic"/>
              </a:defRPr>
            </a:lvl1pPr>
            <a:lvl2pPr marL="514350" marR="0" lvl="1" indent="-128588" algn="l" rtl="0">
              <a:lnSpc>
                <a:spcPct val="90000"/>
              </a:lnSpc>
              <a:spcBef>
                <a:spcPts val="281"/>
              </a:spcBef>
              <a:spcAft>
                <a:spcPts val="0"/>
              </a:spcAft>
              <a:buClr>
                <a:schemeClr val="dk1"/>
              </a:buClr>
              <a:buSzPts val="2000"/>
              <a:buFont typeface="Arial"/>
              <a:buNone/>
              <a:defRPr sz="1125" b="1" i="0" u="none" strike="noStrike" cap="none">
                <a:solidFill>
                  <a:schemeClr val="dk1"/>
                </a:solidFill>
                <a:latin typeface="Century Gothic"/>
                <a:ea typeface="Century Gothic"/>
                <a:cs typeface="Century Gothic"/>
                <a:sym typeface="Century Gothic"/>
              </a:defRPr>
            </a:lvl2pPr>
            <a:lvl3pPr marL="771525" marR="0" lvl="2" indent="-128588" algn="l" rtl="0">
              <a:lnSpc>
                <a:spcPct val="90000"/>
              </a:lnSpc>
              <a:spcBef>
                <a:spcPts val="281"/>
              </a:spcBef>
              <a:spcAft>
                <a:spcPts val="0"/>
              </a:spcAft>
              <a:buClr>
                <a:schemeClr val="dk1"/>
              </a:buClr>
              <a:buSzPts val="1800"/>
              <a:buFont typeface="Arial"/>
              <a:buNone/>
              <a:defRPr sz="1013" b="1" i="0" u="none" strike="noStrike" cap="none">
                <a:solidFill>
                  <a:schemeClr val="dk1"/>
                </a:solidFill>
                <a:latin typeface="Century Gothic"/>
                <a:ea typeface="Century Gothic"/>
                <a:cs typeface="Century Gothic"/>
                <a:sym typeface="Century Gothic"/>
              </a:defRPr>
            </a:lvl3pPr>
            <a:lvl4pPr marL="1028700" marR="0" lvl="3"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4pPr>
            <a:lvl5pPr marL="1285875" marR="0" lvl="4"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5pPr>
            <a:lvl6pPr marL="1543050" marR="0" lvl="5"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6pPr>
            <a:lvl7pPr marL="1800225" marR="0" lvl="6"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7pPr>
            <a:lvl8pPr marL="2057400" marR="0" lvl="7"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8pPr>
            <a:lvl9pPr marL="2314575" marR="0" lvl="8"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0" name="Google Shape;30;p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1" name="Google Shape;31;p6"/>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lstStyle>
            <a:lvl1pPr marL="257175" marR="0" lvl="0" indent="-128588" algn="l" rtl="0">
              <a:lnSpc>
                <a:spcPct val="90000"/>
              </a:lnSpc>
              <a:spcBef>
                <a:spcPts val="563"/>
              </a:spcBef>
              <a:spcAft>
                <a:spcPts val="0"/>
              </a:spcAft>
              <a:buClr>
                <a:schemeClr val="dk1"/>
              </a:buClr>
              <a:buSzPts val="2400"/>
              <a:buFont typeface="Arial"/>
              <a:buNone/>
              <a:defRPr sz="1350" b="1" i="0" u="none" strike="noStrike" cap="none">
                <a:solidFill>
                  <a:schemeClr val="dk1"/>
                </a:solidFill>
                <a:latin typeface="Century Gothic"/>
                <a:ea typeface="Century Gothic"/>
                <a:cs typeface="Century Gothic"/>
                <a:sym typeface="Century Gothic"/>
              </a:defRPr>
            </a:lvl1pPr>
            <a:lvl2pPr marL="514350" marR="0" lvl="1" indent="-128588" algn="l" rtl="0">
              <a:lnSpc>
                <a:spcPct val="90000"/>
              </a:lnSpc>
              <a:spcBef>
                <a:spcPts val="281"/>
              </a:spcBef>
              <a:spcAft>
                <a:spcPts val="0"/>
              </a:spcAft>
              <a:buClr>
                <a:schemeClr val="dk1"/>
              </a:buClr>
              <a:buSzPts val="2000"/>
              <a:buFont typeface="Arial"/>
              <a:buNone/>
              <a:defRPr sz="1125" b="1" i="0" u="none" strike="noStrike" cap="none">
                <a:solidFill>
                  <a:schemeClr val="dk1"/>
                </a:solidFill>
                <a:latin typeface="Century Gothic"/>
                <a:ea typeface="Century Gothic"/>
                <a:cs typeface="Century Gothic"/>
                <a:sym typeface="Century Gothic"/>
              </a:defRPr>
            </a:lvl2pPr>
            <a:lvl3pPr marL="771525" marR="0" lvl="2" indent="-128588" algn="l" rtl="0">
              <a:lnSpc>
                <a:spcPct val="90000"/>
              </a:lnSpc>
              <a:spcBef>
                <a:spcPts val="281"/>
              </a:spcBef>
              <a:spcAft>
                <a:spcPts val="0"/>
              </a:spcAft>
              <a:buClr>
                <a:schemeClr val="dk1"/>
              </a:buClr>
              <a:buSzPts val="1800"/>
              <a:buFont typeface="Arial"/>
              <a:buNone/>
              <a:defRPr sz="1013" b="1" i="0" u="none" strike="noStrike" cap="none">
                <a:solidFill>
                  <a:schemeClr val="dk1"/>
                </a:solidFill>
                <a:latin typeface="Century Gothic"/>
                <a:ea typeface="Century Gothic"/>
                <a:cs typeface="Century Gothic"/>
                <a:sym typeface="Century Gothic"/>
              </a:defRPr>
            </a:lvl3pPr>
            <a:lvl4pPr marL="1028700" marR="0" lvl="3"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4pPr>
            <a:lvl5pPr marL="1285875" marR="0" lvl="4"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5pPr>
            <a:lvl6pPr marL="1543050" marR="0" lvl="5"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6pPr>
            <a:lvl7pPr marL="1800225" marR="0" lvl="6"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7pPr>
            <a:lvl8pPr marL="2057400" marR="0" lvl="7"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8pPr>
            <a:lvl9pPr marL="2314575" marR="0" lvl="8" indent="-128588" algn="l" rtl="0">
              <a:lnSpc>
                <a:spcPct val="90000"/>
              </a:lnSpc>
              <a:spcBef>
                <a:spcPts val="281"/>
              </a:spcBef>
              <a:spcAft>
                <a:spcPts val="0"/>
              </a:spcAft>
              <a:buClr>
                <a:schemeClr val="dk1"/>
              </a:buClr>
              <a:buSzPts val="1600"/>
              <a:buFont typeface="Arial"/>
              <a:buNone/>
              <a:defRPr sz="900" b="1"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2" name="Google Shape;32;p6"/>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lstStyle>
            <a:lvl1pPr marL="257175" marR="0" lvl="0" indent="-228600" algn="l" rtl="0">
              <a:lnSpc>
                <a:spcPct val="90000"/>
              </a:lnSpc>
              <a:spcBef>
                <a:spcPts val="563"/>
              </a:spcBef>
              <a:spcAft>
                <a:spcPts val="0"/>
              </a:spcAft>
              <a:buClr>
                <a:schemeClr val="dk1"/>
              </a:buClr>
              <a:buSzPts val="2800"/>
              <a:buFont typeface="Arial"/>
              <a:buChar char="•"/>
              <a:defRPr sz="1575" b="0" i="0" u="none" strike="noStrike" cap="none">
                <a:solidFill>
                  <a:schemeClr val="dk1"/>
                </a:solidFill>
                <a:latin typeface="Century Gothic"/>
                <a:ea typeface="Century Gothic"/>
                <a:cs typeface="Century Gothic"/>
                <a:sym typeface="Century Gothic"/>
              </a:defRPr>
            </a:lvl1pPr>
            <a:lvl2pPr marL="514350" marR="0" lvl="1" indent="-214313" algn="l" rtl="0">
              <a:lnSpc>
                <a:spcPct val="90000"/>
              </a:lnSpc>
              <a:spcBef>
                <a:spcPts val="281"/>
              </a:spcBef>
              <a:spcAft>
                <a:spcPts val="0"/>
              </a:spcAft>
              <a:buClr>
                <a:schemeClr val="dk1"/>
              </a:buClr>
              <a:buSzPts val="2400"/>
              <a:buFont typeface="Arial"/>
              <a:buChar char="•"/>
              <a:defRPr sz="1350" b="0" i="0" u="none" strike="noStrike" cap="none">
                <a:solidFill>
                  <a:schemeClr val="dk1"/>
                </a:solidFill>
                <a:latin typeface="Century Gothic"/>
                <a:ea typeface="Century Gothic"/>
                <a:cs typeface="Century Gothic"/>
                <a:sym typeface="Century Gothic"/>
              </a:defRPr>
            </a:lvl2pPr>
            <a:lvl3pPr marL="771525" marR="0" lvl="2" indent="-200025" algn="l" rtl="0">
              <a:lnSpc>
                <a:spcPct val="90000"/>
              </a:lnSpc>
              <a:spcBef>
                <a:spcPts val="281"/>
              </a:spcBef>
              <a:spcAft>
                <a:spcPts val="0"/>
              </a:spcAft>
              <a:buClr>
                <a:schemeClr val="dk1"/>
              </a:buClr>
              <a:buSzPts val="2000"/>
              <a:buFont typeface="Arial"/>
              <a:buChar char="•"/>
              <a:defRPr sz="1125" b="0" i="0" u="none" strike="noStrike" cap="none">
                <a:solidFill>
                  <a:schemeClr val="dk1"/>
                </a:solidFill>
                <a:latin typeface="Century Gothic"/>
                <a:ea typeface="Century Gothic"/>
                <a:cs typeface="Century Gothic"/>
                <a:sym typeface="Century Gothic"/>
              </a:defRPr>
            </a:lvl3pPr>
            <a:lvl4pPr marL="1028700" marR="0" lvl="3"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4pPr>
            <a:lvl5pPr marL="1285875" marR="0" lvl="4"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5pPr>
            <a:lvl6pPr marL="1543050" marR="0" lvl="5"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L="1800225" marR="0" lvl="6"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L="2057400" marR="0" lvl="7"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L="2314575" marR="0" lvl="8" indent="-192881"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33" name="Google Shape;33;p6"/>
          <p:cNvSpPr txBox="1">
            <a:spLocks noGrp="1"/>
          </p:cNvSpPr>
          <p:nvPr>
            <p:ph type="sldNum" idx="12"/>
          </p:nvPr>
        </p:nvSpPr>
        <p:spPr>
          <a:xfrm>
            <a:off x="838200" y="6356354"/>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240897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2475"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13" b="0" i="0" u="none" strike="noStrike" cap="none">
                <a:solidFill>
                  <a:srgbClr val="000000"/>
                </a:solidFill>
                <a:latin typeface="Arial"/>
                <a:ea typeface="Arial"/>
                <a:cs typeface="Arial"/>
                <a:sym typeface="Arial"/>
              </a:defRPr>
            </a:lvl9pPr>
          </a:lstStyle>
          <a:p>
            <a:r>
              <a:rPr lang="en-US"/>
              <a:t>Click to edit Master title style</a:t>
            </a:r>
            <a:endParaRPr/>
          </a:p>
        </p:txBody>
      </p:sp>
      <p:sp>
        <p:nvSpPr>
          <p:cNvPr id="37" name="Google Shape;37;p7"/>
          <p:cNvSpPr txBox="1">
            <a:spLocks noGrp="1"/>
          </p:cNvSpPr>
          <p:nvPr>
            <p:ph type="sldNum" idx="12"/>
          </p:nvPr>
        </p:nvSpPr>
        <p:spPr>
          <a:xfrm>
            <a:off x="838200" y="6356354"/>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675"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365277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7FB">
            <a:alpha val="800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8" name="Google Shape;8;p1"/>
          <p:cNvSpPr txBox="1">
            <a:spLocks noGrp="1"/>
          </p:cNvSpPr>
          <p:nvPr>
            <p:ph type="sldNum" idx="12"/>
          </p:nvPr>
        </p:nvSpPr>
        <p:spPr>
          <a:xfrm>
            <a:off x="838200" y="6356352"/>
            <a:ext cx="10515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entury Gothic"/>
                <a:ea typeface="Century Gothic"/>
                <a:cs typeface="Century Gothic"/>
                <a:sym typeface="Century Gothic"/>
              </a:defRPr>
            </a:lvl9pPr>
          </a:lstStyle>
          <a:p>
            <a:fld id="{8AC1D5BD-6625-4530-9DC9-239739FF8170}" type="slidenum">
              <a:rPr lang="en-US" smtClean="0"/>
              <a:pPr/>
              <a:t>‹#›</a:t>
            </a:fld>
            <a:endParaRPr lang="en-US" dirty="0"/>
          </a:p>
        </p:txBody>
      </p:sp>
    </p:spTree>
    <p:extLst>
      <p:ext uri="{BB962C8B-B14F-4D97-AF65-F5344CB8AC3E}">
        <p14:creationId xmlns:p14="http://schemas.microsoft.com/office/powerpoint/2010/main" val="4006997211"/>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565150" marR="0" lvl="0" indent="-514350" algn="l" rtl="0" eaLnBrk="1" hangingPunct="1">
        <a:lnSpc>
          <a:spcPct val="100000"/>
        </a:lnSpc>
        <a:spcBef>
          <a:spcPts val="0"/>
        </a:spcBef>
        <a:spcAft>
          <a:spcPts val="0"/>
        </a:spcAft>
        <a:buClr>
          <a:srgbClr val="000000"/>
        </a:buClr>
        <a:buSzPct val="75000"/>
        <a:buFont typeface="+mj-lt"/>
        <a:buAutoNum type="arabicPeriod"/>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bea.gov/" TargetMode="External"/><Relationship Id="rId3" Type="http://schemas.openxmlformats.org/officeDocument/2006/relationships/hyperlink" Target="http://www.data.gov/" TargetMode="External"/><Relationship Id="rId7" Type="http://schemas.openxmlformats.org/officeDocument/2006/relationships/hyperlink" Target="http://www.pewresearch.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www.google.com/trends/explore" TargetMode="External"/><Relationship Id="rId5" Type="http://schemas.openxmlformats.org/officeDocument/2006/relationships/hyperlink" Target="http://www.google.com/publicdata/directory" TargetMode="External"/><Relationship Id="rId4" Type="http://schemas.openxmlformats.org/officeDocument/2006/relationships/hyperlink" Target="http://fedstats.sites.usa.gov/" TargetMode="External"/><Relationship Id="rId9" Type="http://schemas.openxmlformats.org/officeDocument/2006/relationships/hyperlink" Target="http://www.census.gov/"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sba.gov/offices/headquarters/oee/resources/2836"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www.wto.org/english/res_e/statis_e/statis_e.htm" TargetMode="External"/><Relationship Id="rId5" Type="http://schemas.openxmlformats.org/officeDocument/2006/relationships/hyperlink" Target="http://data.worldbank.org/" TargetMode="External"/><Relationship Id="rId4" Type="http://schemas.openxmlformats.org/officeDocument/2006/relationships/hyperlink" Target="http://data.un.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acxiom.com/" TargetMode="External"/><Relationship Id="rId7" Type="http://schemas.openxmlformats.org/officeDocument/2006/relationships/hyperlink" Target="https://www.iriworldwide.com/en-U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www.ipsos-na.com/" TargetMode="External"/><Relationship Id="rId5" Type="http://schemas.openxmlformats.org/officeDocument/2006/relationships/hyperlink" Target="http://www.mri.gfk.com/en/gfk-mri.html" TargetMode="External"/><Relationship Id="rId4" Type="http://schemas.openxmlformats.org/officeDocument/2006/relationships/hyperlink" Target="http://www.experian.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themediaaudit.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thefuturescompany.com/products/us-yankelovich-monitor" TargetMode="External"/><Relationship Id="rId5" Type="http://schemas.openxmlformats.org/officeDocument/2006/relationships/hyperlink" Target="http://ropercenter.cornell.edu/" TargetMode="External"/><Relationship Id="rId4" Type="http://schemas.openxmlformats.org/officeDocument/2006/relationships/hyperlink" Target="http://www.nielsen.com/us/en.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analytic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www.statista.com/" TargetMode="External"/><Relationship Id="rId4" Type="http://schemas.openxmlformats.org/officeDocument/2006/relationships/hyperlink" Target="http://www.lexisnexis.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AF59-1341-AE4D-95BB-0C84363F3AEE}"/>
              </a:ext>
            </a:extLst>
          </p:cNvPr>
          <p:cNvSpPr>
            <a:spLocks noGrp="1"/>
          </p:cNvSpPr>
          <p:nvPr>
            <p:ph type="ctrTitle"/>
          </p:nvPr>
        </p:nvSpPr>
        <p:spPr/>
        <p:txBody>
          <a:bodyPr/>
          <a:lstStyle/>
          <a:p>
            <a:r>
              <a:rPr lang="en-US" dirty="0"/>
              <a:t>Principles of Marketing</a:t>
            </a:r>
          </a:p>
        </p:txBody>
      </p:sp>
      <p:sp>
        <p:nvSpPr>
          <p:cNvPr id="3" name="Subtitle 2">
            <a:extLst>
              <a:ext uri="{FF2B5EF4-FFF2-40B4-BE49-F238E27FC236}">
                <a16:creationId xmlns:a16="http://schemas.microsoft.com/office/drawing/2014/main" id="{065608A2-6A85-DD4E-874A-D46088563B6F}"/>
              </a:ext>
            </a:extLst>
          </p:cNvPr>
          <p:cNvSpPr>
            <a:spLocks noGrp="1"/>
          </p:cNvSpPr>
          <p:nvPr>
            <p:ph type="subTitle" idx="1"/>
          </p:nvPr>
        </p:nvSpPr>
        <p:spPr/>
        <p:txBody>
          <a:bodyPr/>
          <a:lstStyle/>
          <a:p>
            <a:r>
              <a:rPr lang="en-US" dirty="0"/>
              <a:t>Module 6: Marketing Information and Research</a:t>
            </a:r>
          </a:p>
          <a:p>
            <a:endParaRPr lang="en-US" dirty="0"/>
          </a:p>
        </p:txBody>
      </p:sp>
    </p:spTree>
    <p:extLst>
      <p:ext uri="{BB962C8B-B14F-4D97-AF65-F5344CB8AC3E}">
        <p14:creationId xmlns:p14="http://schemas.microsoft.com/office/powerpoint/2010/main" val="2276368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Ask in Market Research</a:t>
            </a:r>
          </a:p>
        </p:txBody>
      </p:sp>
      <p:sp>
        <p:nvSpPr>
          <p:cNvPr id="3" name="Content Placeholder 2"/>
          <p:cNvSpPr>
            <a:spLocks noGrp="1"/>
          </p:cNvSpPr>
          <p:nvPr>
            <p:ph type="body" idx="1"/>
          </p:nvPr>
        </p:nvSpPr>
        <p:spPr/>
        <p:txBody>
          <a:bodyPr/>
          <a:lstStyle/>
          <a:p>
            <a:r>
              <a:rPr lang="en-US" dirty="0"/>
              <a:t>Who is the customer?</a:t>
            </a:r>
          </a:p>
          <a:p>
            <a:r>
              <a:rPr lang="en-US" dirty="0"/>
              <a:t>What problems is the customer trying to solve with a given purchase?</a:t>
            </a:r>
          </a:p>
          <a:p>
            <a:r>
              <a:rPr lang="en-US" dirty="0"/>
              <a:t>What does the customer desire in the way of satisfaction?</a:t>
            </a:r>
          </a:p>
          <a:p>
            <a:r>
              <a:rPr lang="en-US" dirty="0"/>
              <a:t>How does the customer get information about available choices?</a:t>
            </a:r>
          </a:p>
          <a:p>
            <a:r>
              <a:rPr lang="en-US" dirty="0"/>
              <a:t>Where does the customer choose to purchase?</a:t>
            </a:r>
          </a:p>
          <a:p>
            <a:r>
              <a:rPr lang="en-US" dirty="0"/>
              <a:t>Why does the customer buy, or not buy?</a:t>
            </a:r>
          </a:p>
          <a:p>
            <a:r>
              <a:rPr lang="en-US" dirty="0"/>
              <a:t>When does the customer purchase?</a:t>
            </a:r>
          </a:p>
          <a:p>
            <a:r>
              <a:rPr lang="en-US" dirty="0"/>
              <a:t>How does the customer go about seeking satisfaction in the market?</a:t>
            </a:r>
          </a:p>
          <a:p>
            <a:endParaRPr lang="en-US" dirty="0"/>
          </a:p>
        </p:txBody>
      </p:sp>
    </p:spTree>
    <p:extLst>
      <p:ext uri="{BB962C8B-B14F-4D97-AF65-F5344CB8AC3E}">
        <p14:creationId xmlns:p14="http://schemas.microsoft.com/office/powerpoint/2010/main" val="99969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0" y="365125"/>
            <a:ext cx="10515600" cy="1325563"/>
          </a:xfrm>
        </p:spPr>
        <p:txBody>
          <a:bodyPr/>
          <a:lstStyle/>
          <a:p>
            <a:r>
              <a:rPr lang="en-US" dirty="0"/>
              <a:t>Marketing Research Process</a:t>
            </a:r>
          </a:p>
        </p:txBody>
      </p:sp>
      <p:pic>
        <p:nvPicPr>
          <p:cNvPr id="1026" name="Picture 2" descr="Steps of the Marketing Research Process: 1. Identify the problem (this includes the problem to solve, project objectives, and research questions). 2. Develop the research plan (this includes information needed, research &amp; sales methods). 3. Conduct research (this includes secondary data review, primary data collection, suitable methods and techniques. 4. Analyze and report findings (this includes data formatting and analysis, interpretation of results, reports and recommendations. 5. Take action (this includes thought and planning, evaluation of options, course adjustment and execution.">
            <a:extLst>
              <a:ext uri="{FF2B5EF4-FFF2-40B4-BE49-F238E27FC236}">
                <a16:creationId xmlns:a16="http://schemas.microsoft.com/office/drawing/2014/main" id="{9B1BCF32-68CA-074A-801F-FBCDD7B74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739" y="558800"/>
            <a:ext cx="9753600" cy="574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664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Research</a:t>
            </a:r>
          </a:p>
        </p:txBody>
      </p:sp>
      <p:sp>
        <p:nvSpPr>
          <p:cNvPr id="3" name="Content Placeholder 2"/>
          <p:cNvSpPr>
            <a:spLocks noGrp="1"/>
          </p:cNvSpPr>
          <p:nvPr>
            <p:ph type="body" idx="1"/>
          </p:nvPr>
        </p:nvSpPr>
        <p:spPr>
          <a:xfrm>
            <a:off x="838200" y="1825625"/>
            <a:ext cx="6194612" cy="4351338"/>
          </a:xfrm>
        </p:spPr>
        <p:txBody>
          <a:bodyPr>
            <a:normAutofit/>
          </a:bodyPr>
          <a:lstStyle/>
          <a:p>
            <a:pPr marL="0" indent="0">
              <a:buNone/>
            </a:pPr>
            <a:r>
              <a:rPr lang="en-US" dirty="0"/>
              <a:t>Secondary research uses information that has previously been collected either inside or outside the organization such as:</a:t>
            </a:r>
          </a:p>
          <a:p>
            <a:r>
              <a:rPr lang="en-US" dirty="0"/>
              <a:t>Internal data</a:t>
            </a:r>
          </a:p>
          <a:p>
            <a:r>
              <a:rPr lang="en-US" dirty="0"/>
              <a:t>Government and non-governmental organization</a:t>
            </a:r>
          </a:p>
          <a:p>
            <a:r>
              <a:rPr lang="en-US" dirty="0"/>
              <a:t>Industry associations, journals, and media</a:t>
            </a:r>
          </a:p>
          <a:p>
            <a:r>
              <a:rPr lang="en-US" dirty="0"/>
              <a:t>Commercial market research data</a:t>
            </a:r>
          </a:p>
          <a:p>
            <a:r>
              <a:rPr lang="en-US" dirty="0"/>
              <a:t>Search engine results</a:t>
            </a:r>
          </a:p>
        </p:txBody>
      </p:sp>
      <p:pic>
        <p:nvPicPr>
          <p:cNvPr id="17412" name="Picture 4" descr="Cover of 1998 Internet Industry Standard journal showing a man announcing that &quot;The Age of E-Shopping is Nea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815" y="1825625"/>
            <a:ext cx="3246369" cy="4212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7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Advantages and Disadvantages of Secondary Research</a:t>
            </a:r>
          </a:p>
        </p:txBody>
      </p:sp>
      <p:sp>
        <p:nvSpPr>
          <p:cNvPr id="5" name="Text Placeholder 4"/>
          <p:cNvSpPr>
            <a:spLocks noGrp="1"/>
          </p:cNvSpPr>
          <p:nvPr>
            <p:ph type="body" idx="1"/>
          </p:nvPr>
        </p:nvSpPr>
        <p:spPr/>
        <p:txBody>
          <a:bodyPr/>
          <a:lstStyle/>
          <a:p>
            <a:r>
              <a:rPr lang="en-US" sz="2400" dirty="0"/>
              <a:t>Advantages</a:t>
            </a:r>
          </a:p>
        </p:txBody>
      </p:sp>
      <p:sp>
        <p:nvSpPr>
          <p:cNvPr id="7" name="Text Placeholder 6"/>
          <p:cNvSpPr>
            <a:spLocks noGrp="1"/>
          </p:cNvSpPr>
          <p:nvPr>
            <p:ph type="body" idx="2"/>
          </p:nvPr>
        </p:nvSpPr>
        <p:spPr/>
        <p:txBody>
          <a:bodyPr/>
          <a:lstStyle/>
          <a:p>
            <a:r>
              <a:rPr lang="en-US" sz="1800" dirty="0"/>
              <a:t>Less expensive </a:t>
            </a:r>
          </a:p>
          <a:p>
            <a:r>
              <a:rPr lang="en-US" sz="1800" dirty="0"/>
              <a:t>Less time intensive</a:t>
            </a:r>
          </a:p>
        </p:txBody>
      </p:sp>
      <p:sp>
        <p:nvSpPr>
          <p:cNvPr id="6" name="Content Placeholder 5"/>
          <p:cNvSpPr>
            <a:spLocks noGrp="1"/>
          </p:cNvSpPr>
          <p:nvPr>
            <p:ph type="body" idx="3"/>
          </p:nvPr>
        </p:nvSpPr>
        <p:spPr/>
        <p:txBody>
          <a:bodyPr/>
          <a:lstStyle/>
          <a:p>
            <a:r>
              <a:rPr lang="en-US" sz="2400" dirty="0"/>
              <a:t>Disadvantages</a:t>
            </a:r>
          </a:p>
        </p:txBody>
      </p:sp>
      <p:sp>
        <p:nvSpPr>
          <p:cNvPr id="8" name="Content Placeholder 7"/>
          <p:cNvSpPr>
            <a:spLocks noGrp="1"/>
          </p:cNvSpPr>
          <p:nvPr>
            <p:ph type="body" idx="4"/>
          </p:nvPr>
        </p:nvSpPr>
        <p:spPr/>
        <p:txBody>
          <a:bodyPr/>
          <a:lstStyle/>
          <a:p>
            <a:r>
              <a:rPr lang="en-US" sz="1800" dirty="0"/>
              <a:t>Information may be somewhat dated</a:t>
            </a:r>
          </a:p>
          <a:p>
            <a:r>
              <a:rPr lang="en-US" sz="1800" dirty="0"/>
              <a:t>Probably does not address your exact problem with your exact market and competitive dynamics</a:t>
            </a:r>
          </a:p>
        </p:txBody>
      </p:sp>
    </p:spTree>
    <p:extLst>
      <p:ext uri="{BB962C8B-B14F-4D97-AF65-F5344CB8AC3E}">
        <p14:creationId xmlns:p14="http://schemas.microsoft.com/office/powerpoint/2010/main" val="271103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vs. Qualitative Research</a:t>
            </a:r>
          </a:p>
        </p:txBody>
      </p:sp>
      <p:sp>
        <p:nvSpPr>
          <p:cNvPr id="3" name="Content Placeholder 2"/>
          <p:cNvSpPr>
            <a:spLocks noGrp="1"/>
          </p:cNvSpPr>
          <p:nvPr>
            <p:ph type="body" idx="1"/>
          </p:nvPr>
        </p:nvSpPr>
        <p:spPr/>
        <p:txBody>
          <a:bodyPr/>
          <a:lstStyle/>
          <a:p>
            <a:r>
              <a:rPr lang="en-US" dirty="0"/>
              <a:t>Qualitative research explores ideas, perceptions, and behaviors in depth with a relatively small number of research participants. It aims to answer questions with more complex, open-ended responses.</a:t>
            </a:r>
          </a:p>
          <a:p>
            <a:r>
              <a:rPr lang="en-US" dirty="0"/>
              <a:t>Quantitative research collects information that can easily be counted, tabulated, and statistically analyzed.</a:t>
            </a:r>
          </a:p>
        </p:txBody>
      </p:sp>
    </p:spTree>
    <p:extLst>
      <p:ext uri="{BB962C8B-B14F-4D97-AF65-F5344CB8AC3E}">
        <p14:creationId xmlns:p14="http://schemas.microsoft.com/office/powerpoint/2010/main" val="2289541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Qualitative Research Methods</a:t>
            </a:r>
          </a:p>
        </p:txBody>
      </p:sp>
      <p:sp>
        <p:nvSpPr>
          <p:cNvPr id="3" name="Content Placeholder 2"/>
          <p:cNvSpPr>
            <a:spLocks noGrp="1"/>
          </p:cNvSpPr>
          <p:nvPr>
            <p:ph type="body" idx="1"/>
          </p:nvPr>
        </p:nvSpPr>
        <p:spPr/>
        <p:txBody>
          <a:bodyPr>
            <a:normAutofit/>
          </a:bodyPr>
          <a:lstStyle/>
          <a:p>
            <a:r>
              <a:rPr lang="en-US" dirty="0"/>
              <a:t>behavioral observation</a:t>
            </a:r>
          </a:p>
          <a:p>
            <a:r>
              <a:rPr lang="en-US" dirty="0"/>
              <a:t>in-depth interviews </a:t>
            </a:r>
          </a:p>
          <a:p>
            <a:r>
              <a:rPr lang="en-US" dirty="0"/>
              <a:t>focus groups</a:t>
            </a:r>
          </a:p>
          <a:p>
            <a:r>
              <a:rPr lang="en-US" dirty="0"/>
              <a:t>social listening</a:t>
            </a:r>
          </a:p>
        </p:txBody>
      </p:sp>
      <p:pic>
        <p:nvPicPr>
          <p:cNvPr id="8" name="Picture 2" descr="Two women sit at a table in business clothes. One woman smiles and takes notes on a paper notepad while the other woman talks to her.">
            <a:extLst>
              <a:ext uri="{FF2B5EF4-FFF2-40B4-BE49-F238E27FC236}">
                <a16:creationId xmlns:a16="http://schemas.microsoft.com/office/drawing/2014/main" id="{9FD9575C-8F6A-D447-95A5-824CEB634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25625"/>
            <a:ext cx="5181600" cy="345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38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Listening</a:t>
            </a:r>
          </a:p>
        </p:txBody>
      </p:sp>
      <p:sp>
        <p:nvSpPr>
          <p:cNvPr id="3" name="Content Placeholder 2"/>
          <p:cNvSpPr>
            <a:spLocks noGrp="1"/>
          </p:cNvSpPr>
          <p:nvPr>
            <p:ph type="body" idx="1"/>
          </p:nvPr>
        </p:nvSpPr>
        <p:spPr/>
        <p:txBody>
          <a:bodyPr/>
          <a:lstStyle/>
          <a:p>
            <a:pPr marL="28575" indent="0">
              <a:buNone/>
            </a:pPr>
            <a:r>
              <a:rPr lang="en-US" dirty="0"/>
              <a:t>Social listening is a systematic process for tracking what is being said about a given topic in forums such as Facebook, Twitter, LinkedIn, blogs, and even mainstream media.</a:t>
            </a:r>
          </a:p>
          <a:p>
            <a:endParaRPr lang="en-US" dirty="0"/>
          </a:p>
        </p:txBody>
      </p:sp>
      <p:pic>
        <p:nvPicPr>
          <p:cNvPr id="6" name="Picture 2" descr="A line chart showing the number of social media hits the video game Halo Reach received leading up to and following the game's release. There are nine labeled peaks in social media hits on the graph. The number of social media hits and labeled peaks are as follows from left to right: 2,200 social media hits at “E3” 90 days before release, 2,200 social media hits at “Forge World map editor and limited edition Halo Reach Xbox 360 Slim announced” 55 days before release, 2,200 social media hits at “Cinematic trailer” 28 days before release, 3,200 social media hits at another “Cinematic trailer” 20 days before release, 7,700 social media hits at “Game released” on game release day, 7,500 social media hits at “User reviews and general conversation” 20 days after the game release, 7,000 social media hits at “DLC map pack announced” 32 days after the game release, 5,800 social media hits at “General conversations” 60 days after game release, and 3,200 social media hits at “Black Friday retail deals” 75 days after game release.">
            <a:extLst>
              <a:ext uri="{FF2B5EF4-FFF2-40B4-BE49-F238E27FC236}">
                <a16:creationId xmlns:a16="http://schemas.microsoft.com/office/drawing/2014/main" id="{CD5F3FB3-B098-984C-AA66-44AC5FDA1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495" y="2869818"/>
            <a:ext cx="8601456" cy="378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03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Surveys</a:t>
            </a:r>
          </a:p>
        </p:txBody>
      </p:sp>
      <p:sp>
        <p:nvSpPr>
          <p:cNvPr id="3" name="Content Placeholder 2"/>
          <p:cNvSpPr>
            <a:spLocks noGrp="1"/>
          </p:cNvSpPr>
          <p:nvPr>
            <p:ph type="body" idx="1"/>
          </p:nvPr>
        </p:nvSpPr>
        <p:spPr>
          <a:xfrm>
            <a:off x="838200" y="1825625"/>
            <a:ext cx="4551003" cy="4351338"/>
          </a:xfrm>
        </p:spPr>
        <p:txBody>
          <a:bodyPr/>
          <a:lstStyle/>
          <a:p>
            <a:pPr marL="28575" indent="0">
              <a:buNone/>
            </a:pPr>
            <a:r>
              <a:rPr lang="en-US" dirty="0"/>
              <a:t>Surveys ask individual consumers to give responses to a questionnaire. </a:t>
            </a:r>
          </a:p>
        </p:txBody>
      </p:sp>
      <p:pic>
        <p:nvPicPr>
          <p:cNvPr id="3074" name="Picture 2" descr="Questionnaire Development: Question Types. 1. Have you purchased a new automobile since January 1st of this year? Response options: Yes or no. 2. If you have purchased a new automobile since January 1st, what make and model is it? Response options: Make, model. 3. If you have not purchased a car since January 1, how likely is it that you will buy a new car sometime before December 31st of this year? Response options: Extremely likely, quite likely, unlikely, extremely unlikely. 4. How strongly do you agree with the following statement? When buying a car, I tend to rely heavily on the reputation of the car brand. Response options: Scale of 1 to 5, with 1 labeled Disagree and 5 labeled Agree. 5. If you have not purchased a new automobile this year, what is the most important reason for your decision not to buy a new car? Response options: Text response. 6. Are there any other reasons that you have not bought a new car this year? Response options: Text respo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203" y="1717671"/>
            <a:ext cx="6366933"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873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E215-0EE5-5C45-B526-A7DBF63C9C3F}"/>
              </a:ext>
            </a:extLst>
          </p:cNvPr>
          <p:cNvSpPr>
            <a:spLocks noGrp="1"/>
          </p:cNvSpPr>
          <p:nvPr>
            <p:ph type="title"/>
          </p:nvPr>
        </p:nvSpPr>
        <p:spPr/>
        <p:txBody>
          <a:bodyPr/>
          <a:lstStyle/>
          <a:p>
            <a:r>
              <a:rPr lang="en-US" dirty="0"/>
              <a:t>Marketing Research Contact Methods: Pros and Cons</a:t>
            </a:r>
          </a:p>
        </p:txBody>
      </p:sp>
      <p:sp>
        <p:nvSpPr>
          <p:cNvPr id="3" name="Text Placeholder 2">
            <a:extLst>
              <a:ext uri="{FF2B5EF4-FFF2-40B4-BE49-F238E27FC236}">
                <a16:creationId xmlns:a16="http://schemas.microsoft.com/office/drawing/2014/main" id="{6D306A18-3961-9445-90A5-087B1DBCAF32}"/>
              </a:ext>
            </a:extLst>
          </p:cNvPr>
          <p:cNvSpPr>
            <a:spLocks noGrp="1"/>
          </p:cNvSpPr>
          <p:nvPr>
            <p:ph type="body" idx="1"/>
          </p:nvPr>
        </p:nvSpPr>
        <p:spPr/>
        <p:txBody>
          <a:bodyPr/>
          <a:lstStyle/>
          <a:p>
            <a:endParaRPr lang="en-US"/>
          </a:p>
        </p:txBody>
      </p:sp>
      <p:graphicFrame>
        <p:nvGraphicFramePr>
          <p:cNvPr id="6" name="Table 5">
            <a:extLst>
              <a:ext uri="{FF2B5EF4-FFF2-40B4-BE49-F238E27FC236}">
                <a16:creationId xmlns:a16="http://schemas.microsoft.com/office/drawing/2014/main" id="{3E9BFE43-FD1A-4848-A285-0076B65DEE25}"/>
              </a:ext>
            </a:extLst>
          </p:cNvPr>
          <p:cNvGraphicFramePr>
            <a:graphicFrameLocks noGrp="1"/>
          </p:cNvGraphicFramePr>
          <p:nvPr>
            <p:extLst>
              <p:ext uri="{D42A27DB-BD31-4B8C-83A1-F6EECF244321}">
                <p14:modId xmlns:p14="http://schemas.microsoft.com/office/powerpoint/2010/main" val="1757242200"/>
              </p:ext>
            </p:extLst>
          </p:nvPr>
        </p:nvGraphicFramePr>
        <p:xfrm>
          <a:off x="838200" y="1690692"/>
          <a:ext cx="11014078" cy="4758690"/>
        </p:xfrm>
        <a:graphic>
          <a:graphicData uri="http://schemas.openxmlformats.org/drawingml/2006/table">
            <a:tbl>
              <a:tblPr firstRow="1" firstCol="1">
                <a:tableStyleId>{073A0DAA-6AF3-43AB-8588-CEC1D06C72B9}</a:tableStyleId>
              </a:tblPr>
              <a:tblGrid>
                <a:gridCol w="2458778">
                  <a:extLst>
                    <a:ext uri="{9D8B030D-6E8A-4147-A177-3AD203B41FA5}">
                      <a16:colId xmlns:a16="http://schemas.microsoft.com/office/drawing/2014/main" val="1688216295"/>
                    </a:ext>
                  </a:extLst>
                </a:gridCol>
                <a:gridCol w="4183325">
                  <a:extLst>
                    <a:ext uri="{9D8B030D-6E8A-4147-A177-3AD203B41FA5}">
                      <a16:colId xmlns:a16="http://schemas.microsoft.com/office/drawing/2014/main" val="1156734863"/>
                    </a:ext>
                  </a:extLst>
                </a:gridCol>
                <a:gridCol w="4371975">
                  <a:extLst>
                    <a:ext uri="{9D8B030D-6E8A-4147-A177-3AD203B41FA5}">
                      <a16:colId xmlns:a16="http://schemas.microsoft.com/office/drawing/2014/main" val="1902920822"/>
                    </a:ext>
                  </a:extLst>
                </a:gridCol>
              </a:tblGrid>
              <a:tr h="0">
                <a:tc>
                  <a:txBody>
                    <a:bodyPr/>
                    <a:lstStyle/>
                    <a:p>
                      <a:pPr algn="l" fontAlgn="ctr"/>
                      <a:r>
                        <a:rPr lang="en-US" sz="1600" dirty="0">
                          <a:effectLst/>
                          <a:latin typeface="Century Gothic" panose="020B0502020202020204" pitchFamily="34" charset="0"/>
                        </a:rPr>
                        <a:t>Contact Method</a:t>
                      </a:r>
                    </a:p>
                  </a:txBody>
                  <a:tcPr marL="114300" marR="114300" marT="85725" marB="85725" anchor="ctr"/>
                </a:tc>
                <a:tc>
                  <a:txBody>
                    <a:bodyPr/>
                    <a:lstStyle/>
                    <a:p>
                      <a:pPr algn="l" fontAlgn="ctr"/>
                      <a:r>
                        <a:rPr lang="en-US" sz="1600" dirty="0">
                          <a:effectLst/>
                          <a:latin typeface="Century Gothic" panose="020B0502020202020204" pitchFamily="34" charset="0"/>
                        </a:rPr>
                        <a:t>Advantages</a:t>
                      </a:r>
                    </a:p>
                  </a:txBody>
                  <a:tcPr marL="114300" marR="114300" marT="85725" marB="85725" anchor="ctr"/>
                </a:tc>
                <a:tc>
                  <a:txBody>
                    <a:bodyPr/>
                    <a:lstStyle/>
                    <a:p>
                      <a:pPr algn="l" fontAlgn="ctr"/>
                      <a:r>
                        <a:rPr lang="en-US" sz="1600" dirty="0">
                          <a:effectLst/>
                          <a:latin typeface="Century Gothic" panose="020B0502020202020204" pitchFamily="34" charset="0"/>
                        </a:rPr>
                        <a:t>Disadvantages</a:t>
                      </a:r>
                    </a:p>
                  </a:txBody>
                  <a:tcPr marL="114300" marR="114300" marT="85725" marB="85725" anchor="ctr"/>
                </a:tc>
                <a:extLst>
                  <a:ext uri="{0D108BD9-81ED-4DB2-BD59-A6C34878D82A}">
                    <a16:rowId xmlns:a16="http://schemas.microsoft.com/office/drawing/2014/main" val="2257851013"/>
                  </a:ext>
                </a:extLst>
              </a:tr>
              <a:tr h="628650">
                <a:tc>
                  <a:txBody>
                    <a:bodyPr/>
                    <a:lstStyle/>
                    <a:p>
                      <a:pPr algn="l" fontAlgn="ctr"/>
                      <a:r>
                        <a:rPr lang="en-US" sz="1600" dirty="0">
                          <a:effectLst/>
                          <a:latin typeface="Century Gothic" panose="020B0502020202020204" pitchFamily="34" charset="0"/>
                        </a:rPr>
                        <a:t>Telephone</a:t>
                      </a:r>
                    </a:p>
                  </a:txBody>
                  <a:tcPr marL="114300" marR="114300" marT="85725" marB="85725" anchor="ctr"/>
                </a:tc>
                <a:tc>
                  <a:txBody>
                    <a:bodyPr/>
                    <a:lstStyle/>
                    <a:p>
                      <a:pPr algn="l" fontAlgn="ctr"/>
                      <a:r>
                        <a:rPr lang="en-US" sz="1600" dirty="0">
                          <a:effectLst/>
                          <a:latin typeface="Century Gothic" panose="020B0502020202020204" pitchFamily="34" charset="0"/>
                        </a:rPr>
                        <a:t>Good control over who participates</a:t>
                      </a:r>
                      <a:br>
                        <a:rPr lang="en-US" sz="1600" dirty="0">
                          <a:effectLst/>
                          <a:latin typeface="Century Gothic" panose="020B0502020202020204" pitchFamily="34" charset="0"/>
                        </a:rPr>
                      </a:br>
                      <a:r>
                        <a:rPr lang="en-US" sz="1600" dirty="0">
                          <a:effectLst/>
                          <a:latin typeface="Century Gothic" panose="020B0502020202020204" pitchFamily="34" charset="0"/>
                        </a:rPr>
                        <a:t>Quick, timely data collection</a:t>
                      </a:r>
                    </a:p>
                  </a:txBody>
                  <a:tcPr marL="114300" marR="114300" marT="85725" marB="85725" anchor="ctr"/>
                </a:tc>
                <a:tc>
                  <a:txBody>
                    <a:bodyPr/>
                    <a:lstStyle/>
                    <a:p>
                      <a:pPr algn="l" fontAlgn="ctr"/>
                      <a:r>
                        <a:rPr lang="en-US" sz="1600" dirty="0">
                          <a:effectLst/>
                          <a:latin typeface="Century Gothic" panose="020B0502020202020204" pitchFamily="34" charset="0"/>
                        </a:rPr>
                        <a:t>Moderately expensive</a:t>
                      </a:r>
                      <a:br>
                        <a:rPr lang="en-US" sz="1600" dirty="0">
                          <a:effectLst/>
                          <a:latin typeface="Century Gothic" panose="020B0502020202020204" pitchFamily="34" charset="0"/>
                        </a:rPr>
                      </a:br>
                      <a:r>
                        <a:rPr lang="en-US" sz="1600" dirty="0">
                          <a:effectLst/>
                          <a:latin typeface="Century Gothic" panose="020B0502020202020204" pitchFamily="34" charset="0"/>
                        </a:rPr>
                        <a:t>Low response rates (fewer people answer phones)</a:t>
                      </a:r>
                      <a:br>
                        <a:rPr lang="en-US" sz="1600" dirty="0">
                          <a:effectLst/>
                          <a:latin typeface="Century Gothic" panose="020B0502020202020204" pitchFamily="34" charset="0"/>
                        </a:rPr>
                      </a:br>
                      <a:r>
                        <a:rPr lang="en-US" sz="1600" dirty="0">
                          <a:effectLst/>
                          <a:latin typeface="Century Gothic" panose="020B0502020202020204" pitchFamily="34" charset="0"/>
                        </a:rPr>
                        <a:t>Interviewer quality may affect results</a:t>
                      </a:r>
                      <a:br>
                        <a:rPr lang="en-US" sz="1600" dirty="0">
                          <a:effectLst/>
                          <a:latin typeface="Century Gothic" panose="020B0502020202020204" pitchFamily="34" charset="0"/>
                        </a:rPr>
                      </a:br>
                      <a:r>
                        <a:rPr lang="en-US" sz="1600" dirty="0">
                          <a:effectLst/>
                          <a:latin typeface="Century Gothic" panose="020B0502020202020204" pitchFamily="34" charset="0"/>
                        </a:rPr>
                        <a:t>Questionnaire length limitations</a:t>
                      </a:r>
                    </a:p>
                  </a:txBody>
                  <a:tcPr marL="114300" marR="114300" marT="85725" marB="85725" anchor="ctr"/>
                </a:tc>
                <a:extLst>
                  <a:ext uri="{0D108BD9-81ED-4DB2-BD59-A6C34878D82A}">
                    <a16:rowId xmlns:a16="http://schemas.microsoft.com/office/drawing/2014/main" val="1653821625"/>
                  </a:ext>
                </a:extLst>
              </a:tr>
              <a:tr h="371475">
                <a:tc>
                  <a:txBody>
                    <a:bodyPr/>
                    <a:lstStyle/>
                    <a:p>
                      <a:pPr algn="l" fontAlgn="ctr"/>
                      <a:r>
                        <a:rPr lang="en-US" sz="1600">
                          <a:effectLst/>
                          <a:latin typeface="Century Gothic" panose="020B0502020202020204" pitchFamily="34" charset="0"/>
                        </a:rPr>
                        <a:t>Mail</a:t>
                      </a:r>
                    </a:p>
                  </a:txBody>
                  <a:tcPr marL="114300" marR="114300" marT="85725" marB="85725" anchor="ctr"/>
                </a:tc>
                <a:tc>
                  <a:txBody>
                    <a:bodyPr/>
                    <a:lstStyle/>
                    <a:p>
                      <a:pPr algn="l" fontAlgn="ctr"/>
                      <a:r>
                        <a:rPr lang="en-US" sz="1600" dirty="0">
                          <a:effectLst/>
                          <a:latin typeface="Century Gothic" panose="020B0502020202020204" pitchFamily="34" charset="0"/>
                        </a:rPr>
                        <a:t>Inexpensive</a:t>
                      </a:r>
                    </a:p>
                  </a:txBody>
                  <a:tcPr marL="114300" marR="114300" marT="85725" marB="85725" anchor="ctr"/>
                </a:tc>
                <a:tc>
                  <a:txBody>
                    <a:bodyPr/>
                    <a:lstStyle/>
                    <a:p>
                      <a:pPr algn="l" fontAlgn="ctr"/>
                      <a:r>
                        <a:rPr lang="en-US" sz="1600">
                          <a:effectLst/>
                          <a:latin typeface="Century Gothic" panose="020B0502020202020204" pitchFamily="34" charset="0"/>
                        </a:rPr>
                        <a:t>Little control over who participates</a:t>
                      </a:r>
                      <a:br>
                        <a:rPr lang="en-US" sz="1600">
                          <a:effectLst/>
                          <a:latin typeface="Century Gothic" panose="020B0502020202020204" pitchFamily="34" charset="0"/>
                        </a:rPr>
                      </a:br>
                      <a:r>
                        <a:rPr lang="en-US" sz="1600">
                          <a:effectLst/>
                          <a:latin typeface="Century Gothic" panose="020B0502020202020204" pitchFamily="34" charset="0"/>
                        </a:rPr>
                        <a:t>Data collect takes longer</a:t>
                      </a:r>
                      <a:br>
                        <a:rPr lang="en-US" sz="1600">
                          <a:effectLst/>
                          <a:latin typeface="Century Gothic" panose="020B0502020202020204" pitchFamily="34" charset="0"/>
                        </a:rPr>
                      </a:br>
                      <a:r>
                        <a:rPr lang="en-US" sz="1600">
                          <a:effectLst/>
                          <a:latin typeface="Century Gothic" panose="020B0502020202020204" pitchFamily="34" charset="0"/>
                        </a:rPr>
                        <a:t>Low response rates</a:t>
                      </a:r>
                    </a:p>
                  </a:txBody>
                  <a:tcPr marL="114300" marR="114300" marT="85725" marB="85725" anchor="ctr"/>
                </a:tc>
                <a:extLst>
                  <a:ext uri="{0D108BD9-81ED-4DB2-BD59-A6C34878D82A}">
                    <a16:rowId xmlns:a16="http://schemas.microsoft.com/office/drawing/2014/main" val="2929793641"/>
                  </a:ext>
                </a:extLst>
              </a:tr>
              <a:tr h="495300">
                <a:tc>
                  <a:txBody>
                    <a:bodyPr/>
                    <a:lstStyle/>
                    <a:p>
                      <a:pPr algn="l" fontAlgn="ctr"/>
                      <a:r>
                        <a:rPr lang="en-US" sz="1600">
                          <a:effectLst/>
                          <a:latin typeface="Century Gothic" panose="020B0502020202020204" pitchFamily="34" charset="0"/>
                        </a:rPr>
                        <a:t>In-person</a:t>
                      </a:r>
                    </a:p>
                  </a:txBody>
                  <a:tcPr marL="114300" marR="114300" marT="85725" marB="85725" anchor="ctr"/>
                </a:tc>
                <a:tc>
                  <a:txBody>
                    <a:bodyPr/>
                    <a:lstStyle/>
                    <a:p>
                      <a:pPr algn="l" fontAlgn="ctr"/>
                      <a:r>
                        <a:rPr lang="en-US" sz="1600" dirty="0">
                          <a:effectLst/>
                          <a:latin typeface="Century Gothic" panose="020B0502020202020204" pitchFamily="34" charset="0"/>
                        </a:rPr>
                        <a:t>Great control over who participates</a:t>
                      </a:r>
                      <a:br>
                        <a:rPr lang="en-US" sz="1600" dirty="0">
                          <a:effectLst/>
                          <a:latin typeface="Century Gothic" panose="020B0502020202020204" pitchFamily="34" charset="0"/>
                        </a:rPr>
                      </a:br>
                      <a:r>
                        <a:rPr lang="en-US" sz="1600" dirty="0">
                          <a:effectLst/>
                          <a:latin typeface="Century Gothic" panose="020B0502020202020204" pitchFamily="34" charset="0"/>
                        </a:rPr>
                        <a:t>Quick, timely data collection</a:t>
                      </a:r>
                      <a:br>
                        <a:rPr lang="en-US" sz="1600" dirty="0">
                          <a:effectLst/>
                          <a:latin typeface="Century Gothic" panose="020B0502020202020204" pitchFamily="34" charset="0"/>
                        </a:rPr>
                      </a:br>
                      <a:r>
                        <a:rPr lang="en-US" sz="1600" dirty="0">
                          <a:effectLst/>
                          <a:latin typeface="Century Gothic" panose="020B0502020202020204" pitchFamily="34" charset="0"/>
                        </a:rPr>
                        <a:t>Fairly good response rates</a:t>
                      </a:r>
                      <a:br>
                        <a:rPr lang="en-US" sz="1600" dirty="0">
                          <a:effectLst/>
                          <a:latin typeface="Century Gothic" panose="020B0502020202020204" pitchFamily="34" charset="0"/>
                        </a:rPr>
                      </a:br>
                      <a:r>
                        <a:rPr lang="en-US" sz="1600" dirty="0">
                          <a:effectLst/>
                          <a:latin typeface="Century Gothic" panose="020B0502020202020204" pitchFamily="34" charset="0"/>
                        </a:rPr>
                        <a:t>Great for capturing in-depth detail</a:t>
                      </a:r>
                    </a:p>
                  </a:txBody>
                  <a:tcPr marL="114300" marR="114300" marT="85725" marB="85725" anchor="ctr"/>
                </a:tc>
                <a:tc>
                  <a:txBody>
                    <a:bodyPr/>
                    <a:lstStyle/>
                    <a:p>
                      <a:pPr algn="l" fontAlgn="ctr"/>
                      <a:r>
                        <a:rPr lang="en-US" sz="1600" dirty="0">
                          <a:effectLst/>
                          <a:latin typeface="Century Gothic" panose="020B0502020202020204" pitchFamily="34" charset="0"/>
                        </a:rPr>
                        <a:t>Very expensive</a:t>
                      </a:r>
                      <a:br>
                        <a:rPr lang="en-US" sz="1600" dirty="0">
                          <a:effectLst/>
                          <a:latin typeface="Century Gothic" panose="020B0502020202020204" pitchFamily="34" charset="0"/>
                        </a:rPr>
                      </a:br>
                      <a:r>
                        <a:rPr lang="en-US" sz="1600" dirty="0">
                          <a:effectLst/>
                          <a:latin typeface="Century Gothic" panose="020B0502020202020204" pitchFamily="34" charset="0"/>
                        </a:rPr>
                        <a:t>Interviewer quality may affect results</a:t>
                      </a:r>
                      <a:br>
                        <a:rPr lang="en-US" sz="1600" dirty="0">
                          <a:effectLst/>
                          <a:latin typeface="Century Gothic" panose="020B0502020202020204" pitchFamily="34" charset="0"/>
                        </a:rPr>
                      </a:br>
                      <a:r>
                        <a:rPr lang="en-US" sz="1600" dirty="0">
                          <a:effectLst/>
                          <a:latin typeface="Century Gothic" panose="020B0502020202020204" pitchFamily="34" charset="0"/>
                        </a:rPr>
                        <a:t>Questionnaire length limitations</a:t>
                      </a:r>
                    </a:p>
                  </a:txBody>
                  <a:tcPr marL="114300" marR="114300" marT="85725" marB="85725" anchor="ctr"/>
                </a:tc>
                <a:extLst>
                  <a:ext uri="{0D108BD9-81ED-4DB2-BD59-A6C34878D82A}">
                    <a16:rowId xmlns:a16="http://schemas.microsoft.com/office/drawing/2014/main" val="4131043093"/>
                  </a:ext>
                </a:extLst>
              </a:tr>
              <a:tr h="495300">
                <a:tc>
                  <a:txBody>
                    <a:bodyPr/>
                    <a:lstStyle/>
                    <a:p>
                      <a:pPr algn="l" fontAlgn="ctr"/>
                      <a:r>
                        <a:rPr lang="en-US" sz="1600">
                          <a:effectLst/>
                          <a:latin typeface="Century Gothic" panose="020B0502020202020204" pitchFamily="34" charset="0"/>
                        </a:rPr>
                        <a:t>Online</a:t>
                      </a:r>
                    </a:p>
                  </a:txBody>
                  <a:tcPr marL="114300" marR="114300" marT="85725" marB="85725" anchor="ctr"/>
                </a:tc>
                <a:tc>
                  <a:txBody>
                    <a:bodyPr/>
                    <a:lstStyle/>
                    <a:p>
                      <a:pPr algn="l" fontAlgn="ctr"/>
                      <a:r>
                        <a:rPr lang="en-US" sz="1600" dirty="0">
                          <a:effectLst/>
                          <a:latin typeface="Century Gothic" panose="020B0502020202020204" pitchFamily="34" charset="0"/>
                        </a:rPr>
                        <a:t>Inexpensive</a:t>
                      </a:r>
                      <a:br>
                        <a:rPr lang="en-US" sz="1600" dirty="0">
                          <a:effectLst/>
                          <a:latin typeface="Century Gothic" panose="020B0502020202020204" pitchFamily="34" charset="0"/>
                        </a:rPr>
                      </a:br>
                      <a:r>
                        <a:rPr lang="en-US" sz="1600" dirty="0">
                          <a:effectLst/>
                          <a:latin typeface="Century Gothic" panose="020B0502020202020204" pitchFamily="34" charset="0"/>
                        </a:rPr>
                        <a:t>Timely data collection</a:t>
                      </a:r>
                      <a:br>
                        <a:rPr lang="en-US" sz="1600" dirty="0">
                          <a:effectLst/>
                          <a:latin typeface="Century Gothic" panose="020B0502020202020204" pitchFamily="34" charset="0"/>
                        </a:rPr>
                      </a:br>
                      <a:r>
                        <a:rPr lang="en-US" sz="1600" dirty="0">
                          <a:effectLst/>
                          <a:latin typeface="Century Gothic" panose="020B0502020202020204" pitchFamily="34" charset="0"/>
                        </a:rPr>
                        <a:t>Low cost to continue data collection</a:t>
                      </a:r>
                    </a:p>
                  </a:txBody>
                  <a:tcPr marL="114300" marR="114300" marT="85725" marB="85725" anchor="ctr"/>
                </a:tc>
                <a:tc>
                  <a:txBody>
                    <a:bodyPr/>
                    <a:lstStyle/>
                    <a:p>
                      <a:pPr algn="l" fontAlgn="ctr"/>
                      <a:r>
                        <a:rPr lang="en-US" sz="1600" dirty="0">
                          <a:effectLst/>
                          <a:latin typeface="Century Gothic" panose="020B0502020202020204" pitchFamily="34" charset="0"/>
                        </a:rPr>
                        <a:t>Little control over who participates</a:t>
                      </a:r>
                      <a:br>
                        <a:rPr lang="en-US" sz="1600" dirty="0">
                          <a:effectLst/>
                          <a:latin typeface="Century Gothic" panose="020B0502020202020204" pitchFamily="34" charset="0"/>
                        </a:rPr>
                      </a:br>
                      <a:r>
                        <a:rPr lang="en-US" sz="1600" dirty="0">
                          <a:effectLst/>
                          <a:latin typeface="Century Gothic" panose="020B0502020202020204" pitchFamily="34" charset="0"/>
                        </a:rPr>
                        <a:t>Greater possibility for self-selection bias</a:t>
                      </a:r>
                      <a:br>
                        <a:rPr lang="en-US" sz="1600" dirty="0">
                          <a:effectLst/>
                          <a:latin typeface="Century Gothic" panose="020B0502020202020204" pitchFamily="34" charset="0"/>
                        </a:rPr>
                      </a:br>
                      <a:r>
                        <a:rPr lang="en-US" sz="1600" dirty="0">
                          <a:effectLst/>
                          <a:latin typeface="Century Gothic" panose="020B0502020202020204" pitchFamily="34" charset="0"/>
                        </a:rPr>
                        <a:t>misses people who aren’t online</a:t>
                      </a:r>
                    </a:p>
                  </a:txBody>
                  <a:tcPr marL="114300" marR="114300" marT="85725" marB="85725" anchor="ctr"/>
                </a:tc>
                <a:extLst>
                  <a:ext uri="{0D108BD9-81ED-4DB2-BD59-A6C34878D82A}">
                    <a16:rowId xmlns:a16="http://schemas.microsoft.com/office/drawing/2014/main" val="470273723"/>
                  </a:ext>
                </a:extLst>
              </a:tr>
            </a:tbl>
          </a:graphicData>
        </a:graphic>
      </p:graphicFrame>
    </p:spTree>
    <p:extLst>
      <p:ext uri="{BB962C8B-B14F-4D97-AF65-F5344CB8AC3E}">
        <p14:creationId xmlns:p14="http://schemas.microsoft.com/office/powerpoint/2010/main" val="2133872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Experiments</a:t>
            </a:r>
          </a:p>
        </p:txBody>
      </p:sp>
      <p:sp>
        <p:nvSpPr>
          <p:cNvPr id="3" name="Content Placeholder 2"/>
          <p:cNvSpPr>
            <a:spLocks noGrp="1"/>
          </p:cNvSpPr>
          <p:nvPr>
            <p:ph type="body" idx="1"/>
          </p:nvPr>
        </p:nvSpPr>
        <p:spPr/>
        <p:txBody>
          <a:bodyPr/>
          <a:lstStyle/>
          <a:p>
            <a:pPr marL="28575" indent="0">
              <a:buNone/>
            </a:pPr>
            <a:r>
              <a:rPr lang="en-US" dirty="0"/>
              <a:t>A typical example is A/B testing in marketing campaigns. In an A/B test, the marketers use two different versions of promotional materials with two samples of target customers and then track the results to see which version is most effective. </a:t>
            </a:r>
          </a:p>
        </p:txBody>
      </p:sp>
    </p:spTree>
    <p:extLst>
      <p:ext uri="{BB962C8B-B14F-4D97-AF65-F5344CB8AC3E}">
        <p14:creationId xmlns:p14="http://schemas.microsoft.com/office/powerpoint/2010/main" val="355472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Marketing Information: Internal Data  </a:t>
            </a:r>
          </a:p>
        </p:txBody>
      </p:sp>
      <p:sp>
        <p:nvSpPr>
          <p:cNvPr id="3" name="Content Placeholder 2"/>
          <p:cNvSpPr>
            <a:spLocks noGrp="1"/>
          </p:cNvSpPr>
          <p:nvPr>
            <p:ph type="body" idx="1"/>
          </p:nvPr>
        </p:nvSpPr>
        <p:spPr/>
        <p:txBody>
          <a:bodyPr/>
          <a:lstStyle/>
          <a:p>
            <a:r>
              <a:rPr lang="en-US" dirty="0"/>
              <a:t>Large databases collect massive amounts of data from a variety of sources: customer demographic and profile data linked to in-store and online purchasing history, Web site search terms, page views, social media posts, and other data</a:t>
            </a:r>
          </a:p>
          <a:p>
            <a:r>
              <a:rPr lang="en-US" dirty="0"/>
              <a:t>In a process called data mining, computer algorithms search for patterns in the data and generate recommendations and insights about how to increase sales</a:t>
            </a:r>
          </a:p>
          <a:p>
            <a:endParaRPr lang="en-US" dirty="0"/>
          </a:p>
          <a:p>
            <a:endParaRPr lang="en-US" dirty="0"/>
          </a:p>
          <a:p>
            <a:endParaRPr lang="en-US" dirty="0"/>
          </a:p>
        </p:txBody>
      </p:sp>
    </p:spTree>
    <p:extLst>
      <p:ext uri="{BB962C8B-B14F-4D97-AF65-F5344CB8AC3E}">
        <p14:creationId xmlns:p14="http://schemas.microsoft.com/office/powerpoint/2010/main" val="3095193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a:t>
            </a:r>
          </a:p>
        </p:txBody>
      </p:sp>
      <p:sp>
        <p:nvSpPr>
          <p:cNvPr id="3" name="Content Placeholder 2"/>
          <p:cNvSpPr>
            <a:spLocks noGrp="1"/>
          </p:cNvSpPr>
          <p:nvPr>
            <p:ph type="body" idx="1"/>
          </p:nvPr>
        </p:nvSpPr>
        <p:spPr>
          <a:xfrm>
            <a:off x="838200" y="1825625"/>
            <a:ext cx="5233993" cy="4351338"/>
          </a:xfrm>
        </p:spPr>
        <p:txBody>
          <a:bodyPr/>
          <a:lstStyle/>
          <a:p>
            <a:pPr marL="28575" indent="0">
              <a:buNone/>
            </a:pPr>
            <a:r>
              <a:rPr lang="en-US" dirty="0"/>
              <a:t>A sample is a group of elements (persons, stores, financial reports) chosen for research purposes from among a “total population” or “universe” of all possible participants who fit the target criteria for research subjects.</a:t>
            </a:r>
          </a:p>
        </p:txBody>
      </p:sp>
      <p:pic>
        <p:nvPicPr>
          <p:cNvPr id="5122" name="Picture 2" descr="A group of students at desks liste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806" y="1825625"/>
            <a:ext cx="5233993" cy="346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546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Primary Data</a:t>
            </a:r>
          </a:p>
        </p:txBody>
      </p:sp>
      <p:sp>
        <p:nvSpPr>
          <p:cNvPr id="3" name="Content Placeholder 2"/>
          <p:cNvSpPr>
            <a:spLocks noGrp="1"/>
          </p:cNvSpPr>
          <p:nvPr>
            <p:ph type="body" idx="1"/>
          </p:nvPr>
        </p:nvSpPr>
        <p:spPr/>
        <p:txBody>
          <a:bodyPr>
            <a:normAutofit/>
          </a:bodyPr>
          <a:lstStyle/>
          <a:p>
            <a:pPr marL="0" indent="0" fontAlgn="base">
              <a:buNone/>
            </a:pPr>
            <a:r>
              <a:rPr lang="en-US" dirty="0"/>
              <a:t>Analyzing data is the process of interpreting what it means, generating recommendations, and reporting results to the appropriate stakeholders within an organization. </a:t>
            </a:r>
          </a:p>
          <a:p>
            <a:pPr fontAlgn="base"/>
            <a:r>
              <a:rPr lang="en-US" dirty="0"/>
              <a:t>Qualitative: Summarizing key themes and takeaways as well as including verbatim comments from research participants that express important points.</a:t>
            </a:r>
          </a:p>
          <a:p>
            <a:pPr fontAlgn="base"/>
            <a:r>
              <a:rPr lang="en-US" dirty="0"/>
              <a:t>Quantitative research: Researchers apply a variety of statistical tabulations and tests to determine what the data are saying, which findings are truly significant, and what meaningful correlations or relationships exist to offer new insights about the target segment. </a:t>
            </a:r>
          </a:p>
          <a:p>
            <a:endParaRPr lang="en-US" dirty="0"/>
          </a:p>
        </p:txBody>
      </p:sp>
    </p:spTree>
    <p:extLst>
      <p:ext uri="{BB962C8B-B14F-4D97-AF65-F5344CB8AC3E}">
        <p14:creationId xmlns:p14="http://schemas.microsoft.com/office/powerpoint/2010/main" val="2334842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9F10-CC74-7947-92D4-3C96595A9A16}"/>
              </a:ext>
            </a:extLst>
          </p:cNvPr>
          <p:cNvSpPr>
            <a:spLocks noGrp="1"/>
          </p:cNvSpPr>
          <p:nvPr>
            <p:ph type="title"/>
          </p:nvPr>
        </p:nvSpPr>
        <p:spPr>
          <a:xfrm>
            <a:off x="838200" y="365130"/>
            <a:ext cx="10515600" cy="954560"/>
          </a:xfrm>
        </p:spPr>
        <p:txBody>
          <a:bodyPr/>
          <a:lstStyle/>
          <a:p>
            <a:r>
              <a:rPr lang="en-US" dirty="0"/>
              <a:t>Publicly Available Data Sources</a:t>
            </a:r>
          </a:p>
        </p:txBody>
      </p:sp>
      <p:graphicFrame>
        <p:nvGraphicFramePr>
          <p:cNvPr id="5" name="Table 4">
            <a:extLst>
              <a:ext uri="{FF2B5EF4-FFF2-40B4-BE49-F238E27FC236}">
                <a16:creationId xmlns:a16="http://schemas.microsoft.com/office/drawing/2014/main" id="{5E3E532D-276D-D24E-9F47-CF52E5E855CD}"/>
              </a:ext>
            </a:extLst>
          </p:cNvPr>
          <p:cNvGraphicFramePr>
            <a:graphicFrameLocks noGrp="1"/>
          </p:cNvGraphicFramePr>
          <p:nvPr>
            <p:extLst>
              <p:ext uri="{D42A27DB-BD31-4B8C-83A1-F6EECF244321}">
                <p14:modId xmlns:p14="http://schemas.microsoft.com/office/powerpoint/2010/main" val="948465150"/>
              </p:ext>
            </p:extLst>
          </p:nvPr>
        </p:nvGraphicFramePr>
        <p:xfrm>
          <a:off x="838200" y="1319690"/>
          <a:ext cx="10967358" cy="5363210"/>
        </p:xfrm>
        <a:graphic>
          <a:graphicData uri="http://schemas.openxmlformats.org/drawingml/2006/table">
            <a:tbl>
              <a:tblPr firstRow="1" bandRow="1">
                <a:tableStyleId>{073A0DAA-6AF3-43AB-8588-CEC1D06C72B9}</a:tableStyleId>
              </a:tblPr>
              <a:tblGrid>
                <a:gridCol w="5483679">
                  <a:extLst>
                    <a:ext uri="{9D8B030D-6E8A-4147-A177-3AD203B41FA5}">
                      <a16:colId xmlns:a16="http://schemas.microsoft.com/office/drawing/2014/main" val="935027635"/>
                    </a:ext>
                  </a:extLst>
                </a:gridCol>
                <a:gridCol w="5483679">
                  <a:extLst>
                    <a:ext uri="{9D8B030D-6E8A-4147-A177-3AD203B41FA5}">
                      <a16:colId xmlns:a16="http://schemas.microsoft.com/office/drawing/2014/main" val="3715247459"/>
                    </a:ext>
                  </a:extLst>
                </a:gridCol>
              </a:tblGrid>
              <a:tr h="370840">
                <a:tc>
                  <a:txBody>
                    <a:bodyPr/>
                    <a:lstStyle/>
                    <a:p>
                      <a:r>
                        <a:rPr lang="en-US" sz="1800" dirty="0">
                          <a:latin typeface="Century Gothic" panose="020B0502020202020204" pitchFamily="34" charset="0"/>
                        </a:rPr>
                        <a:t>Website</a:t>
                      </a:r>
                    </a:p>
                  </a:txBody>
                  <a:tcPr/>
                </a:tc>
                <a:tc>
                  <a:txBody>
                    <a:bodyPr/>
                    <a:lstStyle/>
                    <a:p>
                      <a:r>
                        <a:rPr lang="en-US" sz="1800" dirty="0">
                          <a:latin typeface="Century Gothic" panose="020B0502020202020204" pitchFamily="34" charset="0"/>
                        </a:rPr>
                        <a:t>Description</a:t>
                      </a:r>
                    </a:p>
                  </a:txBody>
                  <a:tcPr/>
                </a:tc>
                <a:extLst>
                  <a:ext uri="{0D108BD9-81ED-4DB2-BD59-A6C34878D82A}">
                    <a16:rowId xmlns:a16="http://schemas.microsoft.com/office/drawing/2014/main" val="1039811124"/>
                  </a:ext>
                </a:extLst>
              </a:tr>
              <a:tr h="370840">
                <a:tc>
                  <a:txBody>
                    <a:bodyPr/>
                    <a:lstStyle/>
                    <a:p>
                      <a:pPr algn="l" fontAlgn="ctr"/>
                      <a:r>
                        <a:rPr lang="en-US" sz="1800" u="sng" dirty="0">
                          <a:solidFill>
                            <a:schemeClr val="tx1">
                              <a:lumMod val="95000"/>
                              <a:lumOff val="5000"/>
                            </a:schemeClr>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Data.gov</a:t>
                      </a:r>
                      <a:endParaRPr lang="en-US" sz="1800"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93981" marR="93981" marT="23495" marB="23495" anchor="ctr"/>
                </a:tc>
                <a:tc>
                  <a:txBody>
                    <a:bodyPr/>
                    <a:lstStyle/>
                    <a:p>
                      <a:pPr algn="l" fontAlgn="ctr"/>
                      <a:r>
                        <a:rPr lang="en-US" sz="1800" dirty="0">
                          <a:effectLst/>
                          <a:latin typeface="Century Gothic" panose="020B0502020202020204" pitchFamily="34" charset="0"/>
                        </a:rPr>
                        <a:t>A centralized portal for open data available from the U.S. government</a:t>
                      </a:r>
                      <a:endPar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3981" marR="93981" marT="23495" marB="23495" anchor="ctr"/>
                </a:tc>
                <a:extLst>
                  <a:ext uri="{0D108BD9-81ED-4DB2-BD59-A6C34878D82A}">
                    <a16:rowId xmlns:a16="http://schemas.microsoft.com/office/drawing/2014/main" val="2852432524"/>
                  </a:ext>
                </a:extLst>
              </a:tr>
              <a:tr h="370840">
                <a:tc>
                  <a:txBody>
                    <a:bodyPr/>
                    <a:lstStyle/>
                    <a:p>
                      <a:pPr algn="l" fontAlgn="ctr"/>
                      <a:r>
                        <a:rPr lang="en-US" sz="1800" u="sng" dirty="0">
                          <a:solidFill>
                            <a:schemeClr val="tx1">
                              <a:lumMod val="95000"/>
                              <a:lumOff val="5000"/>
                            </a:schemeClr>
                          </a:solidFill>
                          <a:effectLst/>
                          <a:latin typeface="Century Gothic" panose="020B0502020202020204" pitchFamily="34" charset="0"/>
                          <a:hlinkClick r:id="rId4">
                            <a:extLst>
                              <a:ext uri="{A12FA001-AC4F-418D-AE19-62706E023703}">
                                <ahyp:hlinkClr xmlns:ahyp="http://schemas.microsoft.com/office/drawing/2018/hyperlinkcolor" val="tx"/>
                              </a:ext>
                            </a:extLst>
                          </a:hlinkClick>
                        </a:rPr>
                        <a:t>FedStats</a:t>
                      </a:r>
                      <a:endParaRPr lang="en-US" sz="1800"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93981" marR="93981" marT="23495" marB="23495" anchor="ctr"/>
                </a:tc>
                <a:tc>
                  <a:txBody>
                    <a:bodyPr/>
                    <a:lstStyle/>
                    <a:p>
                      <a:pPr algn="l" fontAlgn="ctr"/>
                      <a:r>
                        <a:rPr lang="en-US" sz="1800" dirty="0">
                          <a:effectLst/>
                          <a:latin typeface="Century Gothic" panose="020B0502020202020204" pitchFamily="34" charset="0"/>
                        </a:rPr>
                        <a:t>A U.S. government-maintained Web site that provides access to a wide variety of statistical data published by the federal government. </a:t>
                      </a:r>
                      <a:endPar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3981" marR="93981" marT="23495" marB="23495" anchor="ctr"/>
                </a:tc>
                <a:extLst>
                  <a:ext uri="{0D108BD9-81ED-4DB2-BD59-A6C34878D82A}">
                    <a16:rowId xmlns:a16="http://schemas.microsoft.com/office/drawing/2014/main" val="4214214420"/>
                  </a:ext>
                </a:extLst>
              </a:tr>
              <a:tr h="370840">
                <a:tc>
                  <a:txBody>
                    <a:bodyPr/>
                    <a:lstStyle/>
                    <a:p>
                      <a:pPr algn="l" fontAlgn="ctr"/>
                      <a:r>
                        <a:rPr lang="en-US" sz="1800" u="sng" dirty="0">
                          <a:solidFill>
                            <a:schemeClr val="tx1">
                              <a:lumMod val="95000"/>
                              <a:lumOff val="5000"/>
                            </a:schemeClr>
                          </a:solidFill>
                          <a:effectLst/>
                          <a:latin typeface="Century Gothic" panose="020B0502020202020204" pitchFamily="34" charset="0"/>
                          <a:hlinkClick r:id="rId5">
                            <a:extLst>
                              <a:ext uri="{A12FA001-AC4F-418D-AE19-62706E023703}">
                                <ahyp:hlinkClr xmlns:ahyp="http://schemas.microsoft.com/office/drawing/2018/hyperlinkcolor" val="tx"/>
                              </a:ext>
                            </a:extLst>
                          </a:hlinkClick>
                        </a:rPr>
                        <a:t>Google Public Data Directory</a:t>
                      </a:r>
                      <a:endParaRPr lang="en-US" sz="1800"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93981" marR="93981" marT="23495" marB="23495" anchor="ctr"/>
                </a:tc>
                <a:tc>
                  <a:txBody>
                    <a:bodyPr/>
                    <a:lstStyle/>
                    <a:p>
                      <a:pPr algn="l" fontAlgn="ctr"/>
                      <a:r>
                        <a:rPr lang="en-US" sz="1800" dirty="0">
                          <a:effectLst/>
                          <a:latin typeface="Century Gothic" panose="020B0502020202020204" pitchFamily="34" charset="0"/>
                        </a:rPr>
                        <a:t>A directory of publicly-available data sources from around the world.</a:t>
                      </a:r>
                      <a:endPar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3981" marR="93981" marT="23495" marB="23495" anchor="ctr"/>
                </a:tc>
                <a:extLst>
                  <a:ext uri="{0D108BD9-81ED-4DB2-BD59-A6C34878D82A}">
                    <a16:rowId xmlns:a16="http://schemas.microsoft.com/office/drawing/2014/main" val="216595404"/>
                  </a:ext>
                </a:extLst>
              </a:tr>
              <a:tr h="370840">
                <a:tc>
                  <a:txBody>
                    <a:bodyPr/>
                    <a:lstStyle/>
                    <a:p>
                      <a:pPr algn="l" fontAlgn="ctr"/>
                      <a:r>
                        <a:rPr lang="en-US" sz="1800" u="sng">
                          <a:solidFill>
                            <a:schemeClr val="tx1">
                              <a:lumMod val="95000"/>
                              <a:lumOff val="5000"/>
                            </a:schemeClr>
                          </a:solidFill>
                          <a:effectLst/>
                          <a:latin typeface="Century Gothic" panose="020B0502020202020204" pitchFamily="34" charset="0"/>
                          <a:hlinkClick r:id="rId6">
                            <a:extLst>
                              <a:ext uri="{A12FA001-AC4F-418D-AE19-62706E023703}">
                                <ahyp:hlinkClr xmlns:ahyp="http://schemas.microsoft.com/office/drawing/2018/hyperlinkcolor" val="tx"/>
                              </a:ext>
                            </a:extLst>
                          </a:hlinkClick>
                        </a:rPr>
                        <a:t>Google Trends</a:t>
                      </a:r>
                      <a:endParaRPr lang="en-US" sz="180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93981" marR="93981" marT="23495" marB="23495" anchor="ctr"/>
                </a:tc>
                <a:tc>
                  <a:txBody>
                    <a:bodyPr/>
                    <a:lstStyle/>
                    <a:p>
                      <a:pPr algn="l" fontAlgn="ctr"/>
                      <a:r>
                        <a:rPr lang="en-US" sz="1800" dirty="0">
                          <a:effectLst/>
                          <a:latin typeface="Century Gothic" panose="020B0502020202020204" pitchFamily="34" charset="0"/>
                        </a:rPr>
                        <a:t>A search tool for exploring search volume for any term used in a Google search.</a:t>
                      </a:r>
                      <a:endPar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3981" marR="93981" marT="23495" marB="23495" anchor="ctr"/>
                </a:tc>
                <a:extLst>
                  <a:ext uri="{0D108BD9-81ED-4DB2-BD59-A6C34878D82A}">
                    <a16:rowId xmlns:a16="http://schemas.microsoft.com/office/drawing/2014/main" val="3500062698"/>
                  </a:ext>
                </a:extLst>
              </a:tr>
              <a:tr h="370840">
                <a:tc>
                  <a:txBody>
                    <a:bodyPr/>
                    <a:lstStyle/>
                    <a:p>
                      <a:pPr algn="l" fontAlgn="ctr"/>
                      <a:r>
                        <a:rPr lang="en-US" sz="1800" u="sng">
                          <a:solidFill>
                            <a:schemeClr val="tx1">
                              <a:lumMod val="95000"/>
                              <a:lumOff val="5000"/>
                            </a:schemeClr>
                          </a:solidFill>
                          <a:effectLst/>
                          <a:latin typeface="Century Gothic" panose="020B0502020202020204" pitchFamily="34" charset="0"/>
                          <a:hlinkClick r:id="rId7">
                            <a:extLst>
                              <a:ext uri="{A12FA001-AC4F-418D-AE19-62706E023703}">
                                <ahyp:hlinkClr xmlns:ahyp="http://schemas.microsoft.com/office/drawing/2018/hyperlinkcolor" val="tx"/>
                              </a:ext>
                            </a:extLst>
                          </a:hlinkClick>
                        </a:rPr>
                        <a:t>Pew Research Center</a:t>
                      </a:r>
                      <a:endParaRPr lang="en-US" sz="180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93981" marR="93981" marT="23495" marB="23495" anchor="ctr"/>
                </a:tc>
                <a:tc>
                  <a:txBody>
                    <a:bodyPr/>
                    <a:lstStyle/>
                    <a:p>
                      <a:pPr algn="l" fontAlgn="ctr"/>
                      <a:r>
                        <a:rPr lang="en-US" sz="1800" dirty="0">
                          <a:effectLst/>
                          <a:latin typeface="Century Gothic" panose="020B0502020202020204" pitchFamily="34" charset="0"/>
                        </a:rPr>
                        <a:t>Public opinion and research reports from a non-partisan, American think tank. </a:t>
                      </a:r>
                      <a:endPar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3981" marR="93981" marT="23495" marB="23495" anchor="ctr"/>
                </a:tc>
                <a:extLst>
                  <a:ext uri="{0D108BD9-81ED-4DB2-BD59-A6C34878D82A}">
                    <a16:rowId xmlns:a16="http://schemas.microsoft.com/office/drawing/2014/main" val="1919776904"/>
                  </a:ext>
                </a:extLst>
              </a:tr>
              <a:tr h="370840">
                <a:tc>
                  <a:txBody>
                    <a:bodyPr/>
                    <a:lstStyle/>
                    <a:p>
                      <a:pPr algn="l" fontAlgn="ctr"/>
                      <a:r>
                        <a:rPr lang="en-US" sz="1800" u="sng">
                          <a:solidFill>
                            <a:schemeClr val="tx1">
                              <a:lumMod val="95000"/>
                              <a:lumOff val="5000"/>
                            </a:schemeClr>
                          </a:solidFill>
                          <a:effectLst/>
                          <a:latin typeface="Century Gothic" panose="020B0502020202020204" pitchFamily="34" charset="0"/>
                          <a:hlinkClick r:id="rId8">
                            <a:extLst>
                              <a:ext uri="{A12FA001-AC4F-418D-AE19-62706E023703}">
                                <ahyp:hlinkClr xmlns:ahyp="http://schemas.microsoft.com/office/drawing/2018/hyperlinkcolor" val="tx"/>
                              </a:ext>
                            </a:extLst>
                          </a:hlinkClick>
                        </a:rPr>
                        <a:t>U.S. Bureau of Economic Analysis</a:t>
                      </a:r>
                      <a:endParaRPr lang="en-US" sz="180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93981" marR="93981" marT="23495" marB="23495" anchor="ctr"/>
                </a:tc>
                <a:tc>
                  <a:txBody>
                    <a:bodyPr/>
                    <a:lstStyle/>
                    <a:p>
                      <a:pPr algn="l" fontAlgn="ctr"/>
                      <a:r>
                        <a:rPr lang="en-US" sz="1800">
                          <a:effectLst/>
                          <a:latin typeface="Century Gothic" panose="020B0502020202020204" pitchFamily="34" charset="0"/>
                        </a:rPr>
                        <a:t>Data published by the federal government about economic indicators for the economy as a whole, as well as specific industries and economic sectors.</a:t>
                      </a:r>
                      <a:endPar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3981" marR="93981" marT="23495" marB="23495" anchor="ctr"/>
                </a:tc>
                <a:extLst>
                  <a:ext uri="{0D108BD9-81ED-4DB2-BD59-A6C34878D82A}">
                    <a16:rowId xmlns:a16="http://schemas.microsoft.com/office/drawing/2014/main" val="3952216917"/>
                  </a:ext>
                </a:extLst>
              </a:tr>
              <a:tr h="370840">
                <a:tc>
                  <a:txBody>
                    <a:bodyPr/>
                    <a:lstStyle/>
                    <a:p>
                      <a:pPr algn="l" fontAlgn="ctr"/>
                      <a:r>
                        <a:rPr lang="en-US" sz="1800" u="sng" dirty="0">
                          <a:solidFill>
                            <a:schemeClr val="tx1">
                              <a:lumMod val="95000"/>
                              <a:lumOff val="5000"/>
                            </a:schemeClr>
                          </a:solidFill>
                          <a:effectLst/>
                          <a:latin typeface="Century Gothic" panose="020B0502020202020204" pitchFamily="34" charset="0"/>
                          <a:hlinkClick r:id="rId9">
                            <a:extLst>
                              <a:ext uri="{A12FA001-AC4F-418D-AE19-62706E023703}">
                                <ahyp:hlinkClr xmlns:ahyp="http://schemas.microsoft.com/office/drawing/2018/hyperlinkcolor" val="tx"/>
                              </a:ext>
                            </a:extLst>
                          </a:hlinkClick>
                        </a:rPr>
                        <a:t>U.S. Census Bureau Data</a:t>
                      </a:r>
                      <a:endParaRPr lang="en-US" sz="1800"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93981" marR="93981" marT="23495" marB="23495" anchor="ctr"/>
                </a:tc>
                <a:tc>
                  <a:txBody>
                    <a:bodyPr/>
                    <a:lstStyle/>
                    <a:p>
                      <a:pPr algn="l" fontAlgn="ctr"/>
                      <a:r>
                        <a:rPr lang="en-US" sz="1800" dirty="0">
                          <a:effectLst/>
                          <a:latin typeface="Century Gothic" panose="020B0502020202020204" pitchFamily="34" charset="0"/>
                        </a:rPr>
                        <a:t>Demographic and geographic information about the population of the United States.</a:t>
                      </a:r>
                      <a:endPar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93981" marR="93981" marT="23495" marB="23495" anchor="ctr"/>
                </a:tc>
                <a:extLst>
                  <a:ext uri="{0D108BD9-81ED-4DB2-BD59-A6C34878D82A}">
                    <a16:rowId xmlns:a16="http://schemas.microsoft.com/office/drawing/2014/main" val="3206972279"/>
                  </a:ext>
                </a:extLst>
              </a:tr>
            </a:tbl>
          </a:graphicData>
        </a:graphic>
      </p:graphicFrame>
    </p:spTree>
    <p:extLst>
      <p:ext uri="{BB962C8B-B14F-4D97-AF65-F5344CB8AC3E}">
        <p14:creationId xmlns:p14="http://schemas.microsoft.com/office/powerpoint/2010/main" val="1509037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D958-66D6-1D41-A5F9-DF3D50A03BF2}"/>
              </a:ext>
            </a:extLst>
          </p:cNvPr>
          <p:cNvSpPr>
            <a:spLocks noGrp="1"/>
          </p:cNvSpPr>
          <p:nvPr>
            <p:ph type="title"/>
          </p:nvPr>
        </p:nvSpPr>
        <p:spPr/>
        <p:txBody>
          <a:bodyPr/>
          <a:lstStyle/>
          <a:p>
            <a:r>
              <a:rPr lang="en-US" dirty="0"/>
              <a:t>Publicly Available Data Sources (continued)</a:t>
            </a:r>
          </a:p>
        </p:txBody>
      </p:sp>
      <p:graphicFrame>
        <p:nvGraphicFramePr>
          <p:cNvPr id="5" name="Table 4">
            <a:extLst>
              <a:ext uri="{FF2B5EF4-FFF2-40B4-BE49-F238E27FC236}">
                <a16:creationId xmlns:a16="http://schemas.microsoft.com/office/drawing/2014/main" id="{DC7B499B-E9B8-1C46-9D58-D719B0D22E63}"/>
              </a:ext>
            </a:extLst>
          </p:cNvPr>
          <p:cNvGraphicFramePr>
            <a:graphicFrameLocks noGrp="1"/>
          </p:cNvGraphicFramePr>
          <p:nvPr>
            <p:extLst>
              <p:ext uri="{D42A27DB-BD31-4B8C-83A1-F6EECF244321}">
                <p14:modId xmlns:p14="http://schemas.microsoft.com/office/powerpoint/2010/main" val="2020100623"/>
              </p:ext>
            </p:extLst>
          </p:nvPr>
        </p:nvGraphicFramePr>
        <p:xfrm>
          <a:off x="838200" y="1502229"/>
          <a:ext cx="10711544" cy="4673600"/>
        </p:xfrm>
        <a:graphic>
          <a:graphicData uri="http://schemas.openxmlformats.org/drawingml/2006/table">
            <a:tbl>
              <a:tblPr firstRow="1" bandRow="1">
                <a:tableStyleId>{073A0DAA-6AF3-43AB-8588-CEC1D06C72B9}</a:tableStyleId>
              </a:tblPr>
              <a:tblGrid>
                <a:gridCol w="5355772">
                  <a:extLst>
                    <a:ext uri="{9D8B030D-6E8A-4147-A177-3AD203B41FA5}">
                      <a16:colId xmlns:a16="http://schemas.microsoft.com/office/drawing/2014/main" val="2561268035"/>
                    </a:ext>
                  </a:extLst>
                </a:gridCol>
                <a:gridCol w="5355772">
                  <a:extLst>
                    <a:ext uri="{9D8B030D-6E8A-4147-A177-3AD203B41FA5}">
                      <a16:colId xmlns:a16="http://schemas.microsoft.com/office/drawing/2014/main" val="2419920722"/>
                    </a:ext>
                  </a:extLst>
                </a:gridCol>
              </a:tblGrid>
              <a:tr h="370840">
                <a:tc>
                  <a:txBody>
                    <a:bodyPr/>
                    <a:lstStyle/>
                    <a:p>
                      <a:r>
                        <a:rPr lang="en-US" sz="1800" dirty="0">
                          <a:latin typeface="Century Gothic" panose="020B0502020202020204" pitchFamily="34" charset="0"/>
                        </a:rPr>
                        <a:t>Website</a:t>
                      </a:r>
                    </a:p>
                  </a:txBody>
                  <a:tcPr/>
                </a:tc>
                <a:tc>
                  <a:txBody>
                    <a:bodyPr/>
                    <a:lstStyle/>
                    <a:p>
                      <a:r>
                        <a:rPr lang="en-US" sz="1800" dirty="0">
                          <a:latin typeface="Century Gothic" panose="020B0502020202020204" pitchFamily="34" charset="0"/>
                        </a:rPr>
                        <a:t>Description</a:t>
                      </a:r>
                    </a:p>
                  </a:txBody>
                  <a:tcPr/>
                </a:tc>
                <a:extLst>
                  <a:ext uri="{0D108BD9-81ED-4DB2-BD59-A6C34878D82A}">
                    <a16:rowId xmlns:a16="http://schemas.microsoft.com/office/drawing/2014/main" val="1678704886"/>
                  </a:ext>
                </a:extLst>
              </a:tr>
              <a:tr h="370840">
                <a:tc>
                  <a:txBody>
                    <a:bodyPr/>
                    <a:lstStyle/>
                    <a:p>
                      <a:pPr algn="l" fontAlgn="ctr"/>
                      <a:r>
                        <a:rPr lang="en-US" sz="1800" b="0" u="sng"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U.S. Small Business Administration (SBA) General Business Data and Statistics</a:t>
                      </a:r>
                      <a:endParaRPr lang="en-US" sz="1800"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93981" marR="93981" marT="23495" marB="23495" anchor="ctr"/>
                </a:tc>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A collection of data about the U.S. economy, industries, businesses and the general population, developed with business users in mind.</a:t>
                      </a:r>
                    </a:p>
                  </a:txBody>
                  <a:tcPr marL="93981" marR="93981" marT="23495" marB="23495" anchor="ctr"/>
                </a:tc>
                <a:extLst>
                  <a:ext uri="{0D108BD9-81ED-4DB2-BD59-A6C34878D82A}">
                    <a16:rowId xmlns:a16="http://schemas.microsoft.com/office/drawing/2014/main" val="3522781376"/>
                  </a:ext>
                </a:extLst>
              </a:tr>
              <a:tr h="370840">
                <a:tc>
                  <a:txBody>
                    <a:bodyPr/>
                    <a:lstStyle/>
                    <a:p>
                      <a:pPr algn="l" fontAlgn="ctr"/>
                      <a:r>
                        <a:rPr lang="en-US" sz="1800" b="0" u="sng"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United Nations UNdata</a:t>
                      </a:r>
                      <a:endParaRPr lang="en-US" sz="1800"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93981" marR="93981" marT="23495" marB="23495" anchor="ct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A data service of the United Nations that provides centralized access to a wide variety of U.N.-maintained data sets such as demographics, socioeconomic status and development indicators for nations around the world.</a:t>
                      </a:r>
                    </a:p>
                  </a:txBody>
                  <a:tcPr marL="93981" marR="93981" marT="23495" marB="23495" anchor="ctr"/>
                </a:tc>
                <a:extLst>
                  <a:ext uri="{0D108BD9-81ED-4DB2-BD59-A6C34878D82A}">
                    <a16:rowId xmlns:a16="http://schemas.microsoft.com/office/drawing/2014/main" val="3038828955"/>
                  </a:ext>
                </a:extLst>
              </a:tr>
              <a:tr h="370840">
                <a:tc>
                  <a:txBody>
                    <a:bodyPr/>
                    <a:lstStyle/>
                    <a:p>
                      <a:pPr algn="l" fontAlgn="ctr"/>
                      <a:r>
                        <a:rPr lang="en-US" sz="1800" b="0" u="sng">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World Bank Data</a:t>
                      </a:r>
                      <a:endParaRPr lang="en-US" sz="180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93981" marR="93981" marT="23495" marB="23495" anchor="ctr"/>
                </a:tc>
                <a:tc>
                  <a:txBody>
                    <a:bodyPr/>
                    <a:lstStyle/>
                    <a:p>
                      <a:pPr algn="l" fontAlgn="ctr"/>
                      <a:r>
                        <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rPr>
                        <a:t>Economic data and economic development indicators for 100+ countries around the world.</a:t>
                      </a:r>
                    </a:p>
                  </a:txBody>
                  <a:tcPr marL="93981" marR="93981" marT="23495" marB="23495" anchor="ctr"/>
                </a:tc>
                <a:extLst>
                  <a:ext uri="{0D108BD9-81ED-4DB2-BD59-A6C34878D82A}">
                    <a16:rowId xmlns:a16="http://schemas.microsoft.com/office/drawing/2014/main" val="2713269521"/>
                  </a:ext>
                </a:extLst>
              </a:tr>
              <a:tr h="370840">
                <a:tc>
                  <a:txBody>
                    <a:bodyPr/>
                    <a:lstStyle/>
                    <a:p>
                      <a:pPr algn="l" fontAlgn="ctr"/>
                      <a:r>
                        <a:rPr lang="en-US" sz="1800" b="0" u="sng"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World Trade Organization (WTO) Data</a:t>
                      </a:r>
                      <a:endParaRPr lang="en-US" sz="1800"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93981" marR="93981" marT="23495" marB="23495" anchor="ctr"/>
                </a:tc>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Information about international trade and tariffs and the regulatory environment for 100+ WTO member countries.</a:t>
                      </a:r>
                    </a:p>
                  </a:txBody>
                  <a:tcPr marL="93981" marR="93981" marT="23495" marB="23495" anchor="ctr"/>
                </a:tc>
                <a:extLst>
                  <a:ext uri="{0D108BD9-81ED-4DB2-BD59-A6C34878D82A}">
                    <a16:rowId xmlns:a16="http://schemas.microsoft.com/office/drawing/2014/main" val="1980571467"/>
                  </a:ext>
                </a:extLst>
              </a:tr>
            </a:tbl>
          </a:graphicData>
        </a:graphic>
      </p:graphicFrame>
    </p:spTree>
    <p:extLst>
      <p:ext uri="{BB962C8B-B14F-4D97-AF65-F5344CB8AC3E}">
        <p14:creationId xmlns:p14="http://schemas.microsoft.com/office/powerpoint/2010/main" val="794178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7B40F-8A42-1448-92AD-DA45BBE9D5FA}"/>
              </a:ext>
            </a:extLst>
          </p:cNvPr>
          <p:cNvSpPr>
            <a:spLocks noGrp="1"/>
          </p:cNvSpPr>
          <p:nvPr>
            <p:ph type="title"/>
          </p:nvPr>
        </p:nvSpPr>
        <p:spPr>
          <a:xfrm>
            <a:off x="838200" y="365130"/>
            <a:ext cx="10515600" cy="647242"/>
          </a:xfrm>
        </p:spPr>
        <p:txBody>
          <a:bodyPr/>
          <a:lstStyle/>
          <a:p>
            <a:r>
              <a:rPr lang="en-US" dirty="0"/>
              <a:t>Syndicated Marketing Research Data</a:t>
            </a:r>
          </a:p>
        </p:txBody>
      </p:sp>
      <p:graphicFrame>
        <p:nvGraphicFramePr>
          <p:cNvPr id="5" name="Table 4">
            <a:extLst>
              <a:ext uri="{FF2B5EF4-FFF2-40B4-BE49-F238E27FC236}">
                <a16:creationId xmlns:a16="http://schemas.microsoft.com/office/drawing/2014/main" id="{C05B1395-DAF3-314C-8302-0067EEB0D908}"/>
              </a:ext>
            </a:extLst>
          </p:cNvPr>
          <p:cNvGraphicFramePr>
            <a:graphicFrameLocks noGrp="1"/>
          </p:cNvGraphicFramePr>
          <p:nvPr>
            <p:extLst>
              <p:ext uri="{D42A27DB-BD31-4B8C-83A1-F6EECF244321}">
                <p14:modId xmlns:p14="http://schemas.microsoft.com/office/powerpoint/2010/main" val="1316232795"/>
              </p:ext>
            </p:extLst>
          </p:nvPr>
        </p:nvGraphicFramePr>
        <p:xfrm>
          <a:off x="685800" y="1137318"/>
          <a:ext cx="11348358" cy="5546312"/>
        </p:xfrm>
        <a:graphic>
          <a:graphicData uri="http://schemas.openxmlformats.org/drawingml/2006/table">
            <a:tbl>
              <a:tblPr firstRow="1" bandRow="1">
                <a:tableStyleId>{073A0DAA-6AF3-43AB-8588-CEC1D06C72B9}</a:tableStyleId>
              </a:tblPr>
              <a:tblGrid>
                <a:gridCol w="5674179">
                  <a:extLst>
                    <a:ext uri="{9D8B030D-6E8A-4147-A177-3AD203B41FA5}">
                      <a16:colId xmlns:a16="http://schemas.microsoft.com/office/drawing/2014/main" val="3700923279"/>
                    </a:ext>
                  </a:extLst>
                </a:gridCol>
                <a:gridCol w="5674179">
                  <a:extLst>
                    <a:ext uri="{9D8B030D-6E8A-4147-A177-3AD203B41FA5}">
                      <a16:colId xmlns:a16="http://schemas.microsoft.com/office/drawing/2014/main" val="3575095405"/>
                    </a:ext>
                  </a:extLst>
                </a:gridCol>
              </a:tblGrid>
              <a:tr h="308450">
                <a:tc>
                  <a:txBody>
                    <a:bodyPr/>
                    <a:lstStyle/>
                    <a:p>
                      <a:r>
                        <a:rPr lang="en-US" sz="1600" dirty="0">
                          <a:latin typeface="Century Gothic" panose="020B0502020202020204" pitchFamily="34" charset="0"/>
                        </a:rPr>
                        <a:t>Website</a:t>
                      </a:r>
                    </a:p>
                  </a:txBody>
                  <a:tcPr/>
                </a:tc>
                <a:tc>
                  <a:txBody>
                    <a:bodyPr/>
                    <a:lstStyle/>
                    <a:p>
                      <a:r>
                        <a:rPr lang="en-US" sz="1600" dirty="0">
                          <a:latin typeface="Century Gothic" panose="020B0502020202020204" pitchFamily="34" charset="0"/>
                        </a:rPr>
                        <a:t>Description</a:t>
                      </a:r>
                    </a:p>
                  </a:txBody>
                  <a:tcPr/>
                </a:tc>
                <a:extLst>
                  <a:ext uri="{0D108BD9-81ED-4DB2-BD59-A6C34878D82A}">
                    <a16:rowId xmlns:a16="http://schemas.microsoft.com/office/drawing/2014/main" val="4087235434"/>
                  </a:ext>
                </a:extLst>
              </a:tr>
              <a:tr h="1419793">
                <a:tc>
                  <a:txBody>
                    <a:bodyPr/>
                    <a:lstStyle/>
                    <a:p>
                      <a:pPr algn="l" fontAlgn="ctr"/>
                      <a:r>
                        <a:rPr lang="en-US" sz="1600" u="sng" dirty="0">
                          <a:solidFill>
                            <a:schemeClr val="tx1">
                              <a:lumMod val="95000"/>
                              <a:lumOff val="5000"/>
                            </a:schemeClr>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Acxiom</a:t>
                      </a:r>
                      <a:endParaRPr lang="en-US" sz="1600"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117922" marR="117922" marT="29481" marB="29481" anchor="ctr"/>
                </a:tc>
                <a:tc>
                  <a:txBody>
                    <a:bodyPr/>
                    <a:lstStyle/>
                    <a:p>
                      <a:pPr algn="l" fontAlgn="ctr"/>
                      <a:r>
                        <a:rPr lang="en-US" sz="1600" dirty="0">
                          <a:effectLst/>
                          <a:latin typeface="Century Gothic" panose="020B0502020202020204" pitchFamily="34" charset="0"/>
                        </a:rPr>
                        <a:t>Extensive consumer datasets containing demographic, purchasing, credit, and other information companies can map to their own customer and prospect data for research, marketing analytics, and marketing campaign execution.</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922" marR="117922" marT="29481" marB="29481" anchor="ctr"/>
                </a:tc>
                <a:extLst>
                  <a:ext uri="{0D108BD9-81ED-4DB2-BD59-A6C34878D82A}">
                    <a16:rowId xmlns:a16="http://schemas.microsoft.com/office/drawing/2014/main" val="388089041"/>
                  </a:ext>
                </a:extLst>
              </a:tr>
              <a:tr h="1419793">
                <a:tc>
                  <a:txBody>
                    <a:bodyPr/>
                    <a:lstStyle/>
                    <a:p>
                      <a:pPr algn="l" fontAlgn="ctr"/>
                      <a:r>
                        <a:rPr lang="en-US" sz="1600" u="sng" dirty="0">
                          <a:solidFill>
                            <a:schemeClr val="tx1">
                              <a:lumMod val="95000"/>
                              <a:lumOff val="5000"/>
                            </a:schemeClr>
                          </a:solidFill>
                          <a:effectLst/>
                          <a:latin typeface="Century Gothic" panose="020B0502020202020204" pitchFamily="34" charset="0"/>
                          <a:hlinkClick r:id="rId4">
                            <a:extLst>
                              <a:ext uri="{A12FA001-AC4F-418D-AE19-62706E023703}">
                                <ahyp:hlinkClr xmlns:ahyp="http://schemas.microsoft.com/office/drawing/2018/hyperlinkcolor" val="tx"/>
                              </a:ext>
                            </a:extLst>
                          </a:hlinkClick>
                        </a:rPr>
                        <a:t>Experian</a:t>
                      </a:r>
                      <a:endParaRPr lang="en-US" sz="1600"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117922" marR="117922" marT="29481" marB="29481" anchor="ctr"/>
                </a:tc>
                <a:tc>
                  <a:txBody>
                    <a:bodyPr/>
                    <a:lstStyle/>
                    <a:p>
                      <a:pPr algn="l" fontAlgn="ctr"/>
                      <a:r>
                        <a:rPr lang="en-US" sz="1600" dirty="0">
                          <a:effectLst/>
                          <a:latin typeface="Century Gothic" panose="020B0502020202020204" pitchFamily="34" charset="0"/>
                        </a:rPr>
                        <a:t>Extensive consumer datasets containing demographic, purchasing, credit, and other information that companies can map to their own consumer and prospect data for research, marketing analytics, and marketing campaign execution.</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922" marR="117922" marT="29481" marB="29481" anchor="ctr"/>
                </a:tc>
                <a:extLst>
                  <a:ext uri="{0D108BD9-81ED-4DB2-BD59-A6C34878D82A}">
                    <a16:rowId xmlns:a16="http://schemas.microsoft.com/office/drawing/2014/main" val="4097923990"/>
                  </a:ext>
                </a:extLst>
              </a:tr>
              <a:tr h="507854">
                <a:tc>
                  <a:txBody>
                    <a:bodyPr/>
                    <a:lstStyle/>
                    <a:p>
                      <a:pPr algn="l" fontAlgn="ctr"/>
                      <a:r>
                        <a:rPr lang="en-US" sz="1600" u="sng" dirty="0">
                          <a:solidFill>
                            <a:schemeClr val="tx1">
                              <a:lumMod val="95000"/>
                              <a:lumOff val="5000"/>
                            </a:schemeClr>
                          </a:solidFill>
                          <a:effectLst/>
                          <a:latin typeface="Century Gothic" panose="020B0502020202020204" pitchFamily="34" charset="0"/>
                          <a:hlinkClick r:id="rId5">
                            <a:extLst>
                              <a:ext uri="{A12FA001-AC4F-418D-AE19-62706E023703}">
                                <ahyp:hlinkClr xmlns:ahyp="http://schemas.microsoft.com/office/drawing/2018/hyperlinkcolor" val="tx"/>
                              </a:ext>
                            </a:extLst>
                          </a:hlinkClick>
                        </a:rPr>
                        <a:t>GfK MRI (formerly MediaMark)</a:t>
                      </a:r>
                      <a:endParaRPr lang="en-US" sz="1600"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117922" marR="117922" marT="29481" marB="29481" anchor="ctr"/>
                </a:tc>
                <a:tc>
                  <a:txBody>
                    <a:bodyPr/>
                    <a:lstStyle/>
                    <a:p>
                      <a:pPr algn="l" fontAlgn="ctr"/>
                      <a:r>
                        <a:rPr lang="en-US" sz="1600" dirty="0">
                          <a:effectLst/>
                          <a:latin typeface="Century Gothic" panose="020B0502020202020204" pitchFamily="34" charset="0"/>
                        </a:rPr>
                        <a:t>Extensive datasets around multimedia audience research and measurement.</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922" marR="117922" marT="29481" marB="29481" anchor="ctr"/>
                </a:tc>
                <a:extLst>
                  <a:ext uri="{0D108BD9-81ED-4DB2-BD59-A6C34878D82A}">
                    <a16:rowId xmlns:a16="http://schemas.microsoft.com/office/drawing/2014/main" val="508678307"/>
                  </a:ext>
                </a:extLst>
              </a:tr>
              <a:tr h="735839">
                <a:tc>
                  <a:txBody>
                    <a:bodyPr/>
                    <a:lstStyle/>
                    <a:p>
                      <a:pPr algn="l" fontAlgn="ctr"/>
                      <a:r>
                        <a:rPr lang="en-US" sz="1600" u="sng">
                          <a:solidFill>
                            <a:schemeClr val="tx1">
                              <a:lumMod val="95000"/>
                              <a:lumOff val="5000"/>
                            </a:schemeClr>
                          </a:solidFill>
                          <a:effectLst/>
                          <a:latin typeface="Century Gothic" panose="020B0502020202020204" pitchFamily="34" charset="0"/>
                          <a:hlinkClick r:id="rId6">
                            <a:extLst>
                              <a:ext uri="{A12FA001-AC4F-418D-AE19-62706E023703}">
                                <ahyp:hlinkClr xmlns:ahyp="http://schemas.microsoft.com/office/drawing/2018/hyperlinkcolor" val="tx"/>
                              </a:ext>
                            </a:extLst>
                          </a:hlinkClick>
                        </a:rPr>
                        <a:t>Ipsos</a:t>
                      </a:r>
                      <a:endParaRPr lang="en-US" sz="160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117922" marR="117922" marT="29481" marB="29481" anchor="ctr"/>
                </a:tc>
                <a:tc>
                  <a:txBody>
                    <a:bodyPr/>
                    <a:lstStyle/>
                    <a:p>
                      <a:pPr algn="l" fontAlgn="ctr"/>
                      <a:r>
                        <a:rPr lang="en-US" sz="1600">
                          <a:effectLst/>
                          <a:latin typeface="Century Gothic" panose="020B0502020202020204" pitchFamily="34" charset="0"/>
                        </a:rPr>
                        <a:t>The Affluent Survey USA is an annual survey tracking media and consumer spending habits of U.S. households in the top 20% income level.</a:t>
                      </a:r>
                      <a:endParaRPr lang="en-US" sz="16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922" marR="117922" marT="29481" marB="29481" anchor="ctr"/>
                </a:tc>
                <a:extLst>
                  <a:ext uri="{0D108BD9-81ED-4DB2-BD59-A6C34878D82A}">
                    <a16:rowId xmlns:a16="http://schemas.microsoft.com/office/drawing/2014/main" val="3487629656"/>
                  </a:ext>
                </a:extLst>
              </a:tr>
              <a:tr h="963824">
                <a:tc>
                  <a:txBody>
                    <a:bodyPr/>
                    <a:lstStyle/>
                    <a:p>
                      <a:pPr algn="l" fontAlgn="ctr"/>
                      <a:r>
                        <a:rPr lang="en-US" sz="1600" u="sng" dirty="0">
                          <a:solidFill>
                            <a:schemeClr val="tx1">
                              <a:lumMod val="95000"/>
                              <a:lumOff val="5000"/>
                            </a:schemeClr>
                          </a:solidFill>
                          <a:effectLst/>
                          <a:latin typeface="Century Gothic" panose="020B0502020202020204" pitchFamily="34" charset="0"/>
                          <a:hlinkClick r:id="rId7">
                            <a:extLst>
                              <a:ext uri="{A12FA001-AC4F-418D-AE19-62706E023703}">
                                <ahyp:hlinkClr xmlns:ahyp="http://schemas.microsoft.com/office/drawing/2018/hyperlinkcolor" val="tx"/>
                              </a:ext>
                            </a:extLst>
                          </a:hlinkClick>
                        </a:rPr>
                        <a:t>IRI</a:t>
                      </a:r>
                      <a:endParaRPr lang="en-US" sz="1600"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117922" marR="117922" marT="29481" marB="29481" anchor="ctr"/>
                </a:tc>
                <a:tc>
                  <a:txBody>
                    <a:bodyPr/>
                    <a:lstStyle/>
                    <a:p>
                      <a:pPr algn="l" fontAlgn="ctr"/>
                      <a:r>
                        <a:rPr lang="en-US" sz="1600" dirty="0">
                          <a:effectLst/>
                          <a:latin typeface="Century Gothic" panose="020B0502020202020204" pitchFamily="34" charset="0"/>
                        </a:rPr>
                        <a:t>Point-of-sale data linked to household panel purchasing data, providing detail around sales, pricing, promotion and market share for a variety of consumer products.</a:t>
                      </a:r>
                      <a:endParaRPr lang="en-US" sz="16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922" marR="117922" marT="29481" marB="29481" anchor="ctr"/>
                </a:tc>
                <a:extLst>
                  <a:ext uri="{0D108BD9-81ED-4DB2-BD59-A6C34878D82A}">
                    <a16:rowId xmlns:a16="http://schemas.microsoft.com/office/drawing/2014/main" val="651443677"/>
                  </a:ext>
                </a:extLst>
              </a:tr>
            </a:tbl>
          </a:graphicData>
        </a:graphic>
      </p:graphicFrame>
    </p:spTree>
    <p:extLst>
      <p:ext uri="{BB962C8B-B14F-4D97-AF65-F5344CB8AC3E}">
        <p14:creationId xmlns:p14="http://schemas.microsoft.com/office/powerpoint/2010/main" val="2774531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0256-3FC4-6843-98F2-5C54DBF89617}"/>
              </a:ext>
            </a:extLst>
          </p:cNvPr>
          <p:cNvSpPr>
            <a:spLocks noGrp="1"/>
          </p:cNvSpPr>
          <p:nvPr>
            <p:ph type="title"/>
          </p:nvPr>
        </p:nvSpPr>
        <p:spPr>
          <a:xfrm>
            <a:off x="838200" y="365130"/>
            <a:ext cx="10515600" cy="1088114"/>
          </a:xfrm>
        </p:spPr>
        <p:txBody>
          <a:bodyPr/>
          <a:lstStyle/>
          <a:p>
            <a:r>
              <a:rPr lang="en-US" dirty="0"/>
              <a:t>Syndicated Marketing Research Data (continued)</a:t>
            </a:r>
          </a:p>
        </p:txBody>
      </p:sp>
      <p:graphicFrame>
        <p:nvGraphicFramePr>
          <p:cNvPr id="4" name="Table 3">
            <a:extLst>
              <a:ext uri="{FF2B5EF4-FFF2-40B4-BE49-F238E27FC236}">
                <a16:creationId xmlns:a16="http://schemas.microsoft.com/office/drawing/2014/main" id="{D3F59CC7-B2B9-FA47-BC7E-1174E78C8DAD}"/>
              </a:ext>
            </a:extLst>
          </p:cNvPr>
          <p:cNvGraphicFramePr>
            <a:graphicFrameLocks noGrp="1"/>
          </p:cNvGraphicFramePr>
          <p:nvPr>
            <p:extLst>
              <p:ext uri="{D42A27DB-BD31-4B8C-83A1-F6EECF244321}">
                <p14:modId xmlns:p14="http://schemas.microsoft.com/office/powerpoint/2010/main" val="1506109640"/>
              </p:ext>
            </p:extLst>
          </p:nvPr>
        </p:nvGraphicFramePr>
        <p:xfrm>
          <a:off x="838200" y="1324516"/>
          <a:ext cx="10858500" cy="5317815"/>
        </p:xfrm>
        <a:graphic>
          <a:graphicData uri="http://schemas.openxmlformats.org/drawingml/2006/table">
            <a:tbl>
              <a:tblPr firstRow="1" bandRow="1">
                <a:tableStyleId>{073A0DAA-6AF3-43AB-8588-CEC1D06C72B9}</a:tableStyleId>
              </a:tblPr>
              <a:tblGrid>
                <a:gridCol w="5429250">
                  <a:extLst>
                    <a:ext uri="{9D8B030D-6E8A-4147-A177-3AD203B41FA5}">
                      <a16:colId xmlns:a16="http://schemas.microsoft.com/office/drawing/2014/main" val="886304219"/>
                    </a:ext>
                  </a:extLst>
                </a:gridCol>
                <a:gridCol w="5429250">
                  <a:extLst>
                    <a:ext uri="{9D8B030D-6E8A-4147-A177-3AD203B41FA5}">
                      <a16:colId xmlns:a16="http://schemas.microsoft.com/office/drawing/2014/main" val="2400020970"/>
                    </a:ext>
                  </a:extLst>
                </a:gridCol>
              </a:tblGrid>
              <a:tr h="353893">
                <a:tc>
                  <a:txBody>
                    <a:bodyPr/>
                    <a:lstStyle/>
                    <a:p>
                      <a:r>
                        <a:rPr lang="en-US" sz="1800" dirty="0">
                          <a:latin typeface="Century Gothic" panose="020B0502020202020204" pitchFamily="34" charset="0"/>
                        </a:rPr>
                        <a:t>Website</a:t>
                      </a:r>
                    </a:p>
                  </a:txBody>
                  <a:tcPr/>
                </a:tc>
                <a:tc>
                  <a:txBody>
                    <a:bodyPr/>
                    <a:lstStyle/>
                    <a:p>
                      <a:r>
                        <a:rPr lang="en-US" sz="1800" dirty="0">
                          <a:latin typeface="Century Gothic" panose="020B0502020202020204" pitchFamily="34" charset="0"/>
                        </a:rPr>
                        <a:t>Description</a:t>
                      </a:r>
                    </a:p>
                  </a:txBody>
                  <a:tcPr/>
                </a:tc>
                <a:extLst>
                  <a:ext uri="{0D108BD9-81ED-4DB2-BD59-A6C34878D82A}">
                    <a16:rowId xmlns:a16="http://schemas.microsoft.com/office/drawing/2014/main" val="1137328122"/>
                  </a:ext>
                </a:extLst>
              </a:tr>
              <a:tr h="853308">
                <a:tc>
                  <a:txBody>
                    <a:bodyPr/>
                    <a:lstStyle/>
                    <a:p>
                      <a:pPr algn="l" fontAlgn="ctr"/>
                      <a:r>
                        <a:rPr lang="en-US" sz="1800" u="sng" dirty="0">
                          <a:solidFill>
                            <a:schemeClr val="tx1">
                              <a:lumMod val="95000"/>
                              <a:lumOff val="5000"/>
                            </a:schemeClr>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Media Audit</a:t>
                      </a:r>
                      <a:endParaRPr lang="en-US" sz="1800"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117922" marR="117922" marT="29481" marB="29481" anchor="ctr"/>
                </a:tc>
                <a:tc>
                  <a:txBody>
                    <a:bodyPr/>
                    <a:lstStyle/>
                    <a:p>
                      <a:pPr algn="l" fontAlgn="ctr"/>
                      <a:r>
                        <a:rPr lang="en-US" sz="1800" dirty="0">
                          <a:effectLst/>
                          <a:latin typeface="Century Gothic" panose="020B0502020202020204" pitchFamily="34" charset="0"/>
                        </a:rPr>
                        <a:t>Audience demographics and media consumption profiles for 100+ media markets in the U.S.</a:t>
                      </a:r>
                      <a:endPar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922" marR="117922" marT="29481" marB="29481" anchor="ctr"/>
                </a:tc>
                <a:extLst>
                  <a:ext uri="{0D108BD9-81ED-4DB2-BD59-A6C34878D82A}">
                    <a16:rowId xmlns:a16="http://schemas.microsoft.com/office/drawing/2014/main" val="3334981890"/>
                  </a:ext>
                </a:extLst>
              </a:tr>
              <a:tr h="1904044">
                <a:tc>
                  <a:txBody>
                    <a:bodyPr/>
                    <a:lstStyle/>
                    <a:p>
                      <a:pPr algn="l" fontAlgn="ctr"/>
                      <a:r>
                        <a:rPr lang="en-US" sz="1800" u="sng">
                          <a:solidFill>
                            <a:schemeClr val="tx1">
                              <a:lumMod val="95000"/>
                              <a:lumOff val="5000"/>
                            </a:schemeClr>
                          </a:solidFill>
                          <a:effectLst/>
                          <a:latin typeface="Century Gothic" panose="020B0502020202020204" pitchFamily="34" charset="0"/>
                          <a:hlinkClick r:id="rId4">
                            <a:extLst>
                              <a:ext uri="{A12FA001-AC4F-418D-AE19-62706E023703}">
                                <ahyp:hlinkClr xmlns:ahyp="http://schemas.microsoft.com/office/drawing/2018/hyperlinkcolor" val="tx"/>
                              </a:ext>
                            </a:extLst>
                          </a:hlinkClick>
                        </a:rPr>
                        <a:t>Nielsen</a:t>
                      </a:r>
                      <a:endParaRPr lang="en-US" sz="180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117922" marR="117922" marT="29481" marB="29481" anchor="ctr"/>
                </a:tc>
                <a:tc>
                  <a:txBody>
                    <a:bodyPr/>
                    <a:lstStyle/>
                    <a:p>
                      <a:pPr algn="l" fontAlgn="ctr"/>
                      <a:r>
                        <a:rPr lang="en-US" sz="1800" dirty="0">
                          <a:effectLst/>
                          <a:latin typeface="Century Gothic" panose="020B0502020202020204" pitchFamily="34" charset="0"/>
                        </a:rPr>
                        <a:t>Point-of-sale data linked to household panel purchasing data, providing detail around sales, pricing, promotion and market share for a variety of consumer products. Datasets to support popular lifestyle and behavioral segmentation systems such as PRIZM.</a:t>
                      </a:r>
                      <a:endPar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922" marR="117922" marT="29481" marB="29481" anchor="ctr"/>
                </a:tc>
                <a:extLst>
                  <a:ext uri="{0D108BD9-81ED-4DB2-BD59-A6C34878D82A}">
                    <a16:rowId xmlns:a16="http://schemas.microsoft.com/office/drawing/2014/main" val="934611407"/>
                  </a:ext>
                </a:extLst>
              </a:tr>
              <a:tr h="1284167">
                <a:tc>
                  <a:txBody>
                    <a:bodyPr/>
                    <a:lstStyle/>
                    <a:p>
                      <a:pPr algn="l" fontAlgn="ctr"/>
                      <a:r>
                        <a:rPr lang="en-US" sz="1800" u="sng">
                          <a:solidFill>
                            <a:schemeClr val="tx1">
                              <a:lumMod val="95000"/>
                              <a:lumOff val="5000"/>
                            </a:schemeClr>
                          </a:solidFill>
                          <a:effectLst/>
                          <a:latin typeface="Century Gothic" panose="020B0502020202020204" pitchFamily="34" charset="0"/>
                          <a:hlinkClick r:id="rId5">
                            <a:extLst>
                              <a:ext uri="{A12FA001-AC4F-418D-AE19-62706E023703}">
                                <ahyp:hlinkClr xmlns:ahyp="http://schemas.microsoft.com/office/drawing/2018/hyperlinkcolor" val="tx"/>
                              </a:ext>
                            </a:extLst>
                          </a:hlinkClick>
                        </a:rPr>
                        <a:t>Roper Center for Public Opinion Research</a:t>
                      </a:r>
                      <a:endParaRPr lang="en-US" sz="180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117922" marR="117922" marT="29481" marB="29481" anchor="ctr"/>
                </a:tc>
                <a:tc>
                  <a:txBody>
                    <a:bodyPr/>
                    <a:lstStyle/>
                    <a:p>
                      <a:pPr algn="l" fontAlgn="ctr"/>
                      <a:r>
                        <a:rPr lang="en-US" sz="1800">
                          <a:effectLst/>
                          <a:latin typeface="Century Gothic" panose="020B0502020202020204" pitchFamily="34" charset="0"/>
                        </a:rPr>
                        <a:t>Database of public opinion and polling questions exploring many aspects of American life, including contemporary data as well as polling data dating back to the 1930s.</a:t>
                      </a:r>
                      <a:endParaRPr lang="en-US" sz="180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922" marR="117922" marT="29481" marB="29481" anchor="ctr"/>
                </a:tc>
                <a:extLst>
                  <a:ext uri="{0D108BD9-81ED-4DB2-BD59-A6C34878D82A}">
                    <a16:rowId xmlns:a16="http://schemas.microsoft.com/office/drawing/2014/main" val="2671557864"/>
                  </a:ext>
                </a:extLst>
              </a:tr>
              <a:tr h="870916">
                <a:tc>
                  <a:txBody>
                    <a:bodyPr/>
                    <a:lstStyle/>
                    <a:p>
                      <a:pPr algn="l" fontAlgn="ctr"/>
                      <a:r>
                        <a:rPr lang="en-US" sz="1800" u="sng" dirty="0">
                          <a:solidFill>
                            <a:schemeClr val="tx1">
                              <a:lumMod val="95000"/>
                              <a:lumOff val="5000"/>
                            </a:schemeClr>
                          </a:solidFill>
                          <a:effectLst/>
                          <a:latin typeface="Century Gothic" panose="020B0502020202020204" pitchFamily="34" charset="0"/>
                          <a:hlinkClick r:id="rId6">
                            <a:extLst>
                              <a:ext uri="{A12FA001-AC4F-418D-AE19-62706E023703}">
                                <ahyp:hlinkClr xmlns:ahyp="http://schemas.microsoft.com/office/drawing/2018/hyperlinkcolor" val="tx"/>
                              </a:ext>
                            </a:extLst>
                          </a:hlinkClick>
                        </a:rPr>
                        <a:t>Yankelovich</a:t>
                      </a:r>
                      <a:endParaRPr lang="en-US" sz="1800"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117922" marR="117922" marT="29481" marB="29481" anchor="ctr"/>
                </a:tc>
                <a:tc>
                  <a:txBody>
                    <a:bodyPr/>
                    <a:lstStyle/>
                    <a:p>
                      <a:pPr algn="l" fontAlgn="ctr"/>
                      <a:r>
                        <a:rPr lang="en-US" sz="1800" dirty="0">
                          <a:effectLst/>
                          <a:latin typeface="Century Gothic" panose="020B0502020202020204" pitchFamily="34" charset="0"/>
                        </a:rPr>
                        <a:t>MONITOR provides long-running syndicated research about consumer values, attitudes, and trends.</a:t>
                      </a:r>
                      <a:endPar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endParaRPr>
                    </a:p>
                  </a:txBody>
                  <a:tcPr marL="117922" marR="117922" marT="29481" marB="29481" anchor="ctr"/>
                </a:tc>
                <a:extLst>
                  <a:ext uri="{0D108BD9-81ED-4DB2-BD59-A6C34878D82A}">
                    <a16:rowId xmlns:a16="http://schemas.microsoft.com/office/drawing/2014/main" val="1645216500"/>
                  </a:ext>
                </a:extLst>
              </a:tr>
            </a:tbl>
          </a:graphicData>
        </a:graphic>
      </p:graphicFrame>
    </p:spTree>
    <p:extLst>
      <p:ext uri="{BB962C8B-B14F-4D97-AF65-F5344CB8AC3E}">
        <p14:creationId xmlns:p14="http://schemas.microsoft.com/office/powerpoint/2010/main" val="3894549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78E9B-011F-8B47-9542-86FB1F56139C}"/>
              </a:ext>
            </a:extLst>
          </p:cNvPr>
          <p:cNvSpPr>
            <a:spLocks noGrp="1"/>
          </p:cNvSpPr>
          <p:nvPr>
            <p:ph type="title"/>
          </p:nvPr>
        </p:nvSpPr>
        <p:spPr/>
        <p:txBody>
          <a:bodyPr/>
          <a:lstStyle/>
          <a:p>
            <a:r>
              <a:rPr lang="en-US" dirty="0"/>
              <a:t>Other Sources of Marketing Data</a:t>
            </a:r>
          </a:p>
        </p:txBody>
      </p:sp>
      <p:graphicFrame>
        <p:nvGraphicFramePr>
          <p:cNvPr id="4" name="Table 3">
            <a:extLst>
              <a:ext uri="{FF2B5EF4-FFF2-40B4-BE49-F238E27FC236}">
                <a16:creationId xmlns:a16="http://schemas.microsoft.com/office/drawing/2014/main" id="{E3CF5151-57F7-BA47-96F6-9C719D55D5B6}"/>
              </a:ext>
            </a:extLst>
          </p:cNvPr>
          <p:cNvGraphicFramePr>
            <a:graphicFrameLocks noGrp="1"/>
          </p:cNvGraphicFramePr>
          <p:nvPr>
            <p:extLst>
              <p:ext uri="{D42A27DB-BD31-4B8C-83A1-F6EECF244321}">
                <p14:modId xmlns:p14="http://schemas.microsoft.com/office/powerpoint/2010/main" val="2909567257"/>
              </p:ext>
            </p:extLst>
          </p:nvPr>
        </p:nvGraphicFramePr>
        <p:xfrm>
          <a:off x="1003300" y="1690692"/>
          <a:ext cx="10350500" cy="4236724"/>
        </p:xfrm>
        <a:graphic>
          <a:graphicData uri="http://schemas.openxmlformats.org/drawingml/2006/table">
            <a:tbl>
              <a:tblPr firstRow="1" bandRow="1">
                <a:tableStyleId>{073A0DAA-6AF3-43AB-8588-CEC1D06C72B9}</a:tableStyleId>
              </a:tblPr>
              <a:tblGrid>
                <a:gridCol w="5175250">
                  <a:extLst>
                    <a:ext uri="{9D8B030D-6E8A-4147-A177-3AD203B41FA5}">
                      <a16:colId xmlns:a16="http://schemas.microsoft.com/office/drawing/2014/main" val="3315588100"/>
                    </a:ext>
                  </a:extLst>
                </a:gridCol>
                <a:gridCol w="5175250">
                  <a:extLst>
                    <a:ext uri="{9D8B030D-6E8A-4147-A177-3AD203B41FA5}">
                      <a16:colId xmlns:a16="http://schemas.microsoft.com/office/drawing/2014/main" val="2164233354"/>
                    </a:ext>
                  </a:extLst>
                </a:gridCol>
              </a:tblGrid>
              <a:tr h="370840">
                <a:tc>
                  <a:txBody>
                    <a:bodyPr/>
                    <a:lstStyle/>
                    <a:p>
                      <a:r>
                        <a:rPr lang="en-US" sz="1800" dirty="0">
                          <a:latin typeface="Century Gothic" panose="020B0502020202020204" pitchFamily="34" charset="0"/>
                        </a:rPr>
                        <a:t>Website</a:t>
                      </a:r>
                    </a:p>
                  </a:txBody>
                  <a:tcPr/>
                </a:tc>
                <a:tc>
                  <a:txBody>
                    <a:bodyPr/>
                    <a:lstStyle/>
                    <a:p>
                      <a:r>
                        <a:rPr lang="en-US" sz="1800" dirty="0">
                          <a:latin typeface="Century Gothic" panose="020B0502020202020204" pitchFamily="34" charset="0"/>
                        </a:rPr>
                        <a:t>Description</a:t>
                      </a:r>
                    </a:p>
                  </a:txBody>
                  <a:tcPr/>
                </a:tc>
                <a:extLst>
                  <a:ext uri="{0D108BD9-81ED-4DB2-BD59-A6C34878D82A}">
                    <a16:rowId xmlns:a16="http://schemas.microsoft.com/office/drawing/2014/main" val="3230468051"/>
                  </a:ext>
                </a:extLst>
              </a:tr>
              <a:tr h="370840">
                <a:tc>
                  <a:txBody>
                    <a:bodyPr/>
                    <a:lstStyle/>
                    <a:p>
                      <a:pPr algn="l" fontAlgn="ctr"/>
                      <a:r>
                        <a:rPr lang="en-US" sz="1800" b="0" u="sng"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Google Analytics</a:t>
                      </a:r>
                      <a:endParaRPr lang="en-US" sz="1800"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nchor="ctr"/>
                </a:tc>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Detailed analytics, statistics and insights about Web site traffic, usability and sales effectiveness. Free and premium services available.</a:t>
                      </a:r>
                    </a:p>
                  </a:txBody>
                  <a:tcPr marL="199817" marR="199817" marT="49954" marB="49954" anchor="ctr"/>
                </a:tc>
                <a:extLst>
                  <a:ext uri="{0D108BD9-81ED-4DB2-BD59-A6C34878D82A}">
                    <a16:rowId xmlns:a16="http://schemas.microsoft.com/office/drawing/2014/main" val="3936285253"/>
                  </a:ext>
                </a:extLst>
              </a:tr>
              <a:tr h="370840">
                <a:tc>
                  <a:txBody>
                    <a:bodyPr/>
                    <a:lstStyle/>
                    <a:p>
                      <a:pPr algn="l" fontAlgn="ctr"/>
                      <a:r>
                        <a:rPr lang="en-US" sz="1800" b="0" u="sng"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LexisNexis</a:t>
                      </a:r>
                      <a:endParaRPr lang="en-US" sz="1800"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nchor="ctr"/>
                </a:tc>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Searchable source for full-text articles from regional, national and international newspapers, government documents, and many legal, medical and business publications.</a:t>
                      </a:r>
                    </a:p>
                  </a:txBody>
                  <a:tcPr marL="199817" marR="199817" marT="49954" marB="49954" anchor="ctr"/>
                </a:tc>
                <a:extLst>
                  <a:ext uri="{0D108BD9-81ED-4DB2-BD59-A6C34878D82A}">
                    <a16:rowId xmlns:a16="http://schemas.microsoft.com/office/drawing/2014/main" val="1496799839"/>
                  </a:ext>
                </a:extLst>
              </a:tr>
              <a:tr h="370840">
                <a:tc>
                  <a:txBody>
                    <a:bodyPr/>
                    <a:lstStyle/>
                    <a:p>
                      <a:pPr algn="l" fontAlgn="ctr"/>
                      <a:r>
                        <a:rPr lang="en-US" sz="1800" b="0" u="sng"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Statista</a:t>
                      </a:r>
                      <a:endParaRPr lang="en-US" sz="1800" dirty="0">
                        <a:solidFill>
                          <a:schemeClr val="tx1">
                            <a:lumMod val="95000"/>
                            <a:lumOff val="5000"/>
                          </a:schemeClr>
                        </a:solidFill>
                        <a:effectLst/>
                        <a:latin typeface="Century Gothic" panose="020B0502020202020204" pitchFamily="34" charset="0"/>
                        <a:ea typeface="Tahoma" panose="020B0604030504040204" pitchFamily="34" charset="0"/>
                        <a:cs typeface="Tahoma" panose="020B0604030504040204" pitchFamily="34" charset="0"/>
                      </a:endParaRPr>
                    </a:p>
                  </a:txBody>
                  <a:tcPr marL="199817" marR="199817" marT="49954" marB="49954" anchor="ctr"/>
                </a:tc>
                <a:tc>
                  <a:txBody>
                    <a:bodyPr/>
                    <a:lstStyle/>
                    <a:p>
                      <a:pPr algn="l" fontAlgn="ctr"/>
                      <a:r>
                        <a:rPr lang="en-US" sz="1800" dirty="0">
                          <a:solidFill>
                            <a:srgbClr val="222222"/>
                          </a:solidFill>
                          <a:effectLst/>
                          <a:latin typeface="Century Gothic" panose="020B0502020202020204" pitchFamily="34" charset="0"/>
                          <a:ea typeface="Tahoma" panose="020B0604030504040204" pitchFamily="34" charset="0"/>
                          <a:cs typeface="Tahoma" panose="020B0604030504040204" pitchFamily="34" charset="0"/>
                        </a:rPr>
                        <a:t>A subscription-based statistics portal, providing searchable access to many original sources of market, industry, and business data.</a:t>
                      </a:r>
                    </a:p>
                  </a:txBody>
                  <a:tcPr marL="199817" marR="199817" marT="49954" marB="49954" anchor="ctr"/>
                </a:tc>
                <a:extLst>
                  <a:ext uri="{0D108BD9-81ED-4DB2-BD59-A6C34878D82A}">
                    <a16:rowId xmlns:a16="http://schemas.microsoft.com/office/drawing/2014/main" val="4046038254"/>
                  </a:ext>
                </a:extLst>
              </a:tr>
            </a:tbl>
          </a:graphicData>
        </a:graphic>
      </p:graphicFrame>
    </p:spTree>
    <p:extLst>
      <p:ext uri="{BB962C8B-B14F-4D97-AF65-F5344CB8AC3E}">
        <p14:creationId xmlns:p14="http://schemas.microsoft.com/office/powerpoint/2010/main" val="997587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CRM</a:t>
            </a:r>
          </a:p>
        </p:txBody>
      </p:sp>
      <p:sp>
        <p:nvSpPr>
          <p:cNvPr id="3" name="Content Placeholder 2"/>
          <p:cNvSpPr>
            <a:spLocks noGrp="1"/>
          </p:cNvSpPr>
          <p:nvPr>
            <p:ph type="body" idx="1"/>
          </p:nvPr>
        </p:nvSpPr>
        <p:spPr/>
        <p:txBody>
          <a:bodyPr/>
          <a:lstStyle/>
          <a:p>
            <a:pPr marL="28575" indent="0">
              <a:buNone/>
            </a:pPr>
            <a:r>
              <a:rPr lang="en-US" dirty="0"/>
              <a:t>CRM systems are powerful software systems that serve several essential functions for marketing, sales, and account management. Organizations use them to:</a:t>
            </a:r>
          </a:p>
          <a:p>
            <a:r>
              <a:rPr lang="en-US" dirty="0"/>
              <a:t>Capture internal data about customers and customer interactions and house these data in a central location</a:t>
            </a:r>
          </a:p>
          <a:p>
            <a:r>
              <a:rPr lang="en-US" dirty="0"/>
              <a:t>Provide business users with access to customer data in order to inform a variety of customer touch points and interactions</a:t>
            </a:r>
          </a:p>
          <a:p>
            <a:r>
              <a:rPr lang="en-US" dirty="0"/>
              <a:t>Conduct data analysis and generate insights about how to better meet the needs of target segments and individual customers</a:t>
            </a:r>
          </a:p>
          <a:p>
            <a:r>
              <a:rPr lang="en-US" dirty="0"/>
              <a:t>Deliver a marketing mix tailored to the needs and interests of these target segments and individual customers</a:t>
            </a:r>
          </a:p>
          <a:p>
            <a:endParaRPr lang="en-US" dirty="0"/>
          </a:p>
        </p:txBody>
      </p:sp>
    </p:spTree>
    <p:extLst>
      <p:ext uri="{BB962C8B-B14F-4D97-AF65-F5344CB8AC3E}">
        <p14:creationId xmlns:p14="http://schemas.microsoft.com/office/powerpoint/2010/main" val="1621524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AA82-F14E-0342-B701-6DC8E38239B0}"/>
              </a:ext>
            </a:extLst>
          </p:cNvPr>
          <p:cNvSpPr>
            <a:spLocks noGrp="1"/>
          </p:cNvSpPr>
          <p:nvPr>
            <p:ph type="title"/>
          </p:nvPr>
        </p:nvSpPr>
        <p:spPr/>
        <p:txBody>
          <a:bodyPr/>
          <a:lstStyle/>
          <a:p>
            <a:r>
              <a:rPr lang="en-US" dirty="0"/>
              <a:t>Using Marketing Information to Shape Marketing Strategy</a:t>
            </a:r>
          </a:p>
        </p:txBody>
      </p:sp>
      <p:sp>
        <p:nvSpPr>
          <p:cNvPr id="3" name="Text Placeholder 2">
            <a:extLst>
              <a:ext uri="{FF2B5EF4-FFF2-40B4-BE49-F238E27FC236}">
                <a16:creationId xmlns:a16="http://schemas.microsoft.com/office/drawing/2014/main" id="{D5F8642D-BEAF-3A4A-980E-99386EB3862A}"/>
              </a:ext>
            </a:extLst>
          </p:cNvPr>
          <p:cNvSpPr>
            <a:spLocks noGrp="1"/>
          </p:cNvSpPr>
          <p:nvPr>
            <p:ph type="body" idx="1"/>
          </p:nvPr>
        </p:nvSpPr>
        <p:spPr/>
        <p:txBody>
          <a:bodyPr/>
          <a:lstStyle/>
          <a:p>
            <a:pPr marL="28575" indent="0">
              <a:buNone/>
            </a:pPr>
            <a:r>
              <a:rPr lang="en-US" dirty="0"/>
              <a:t>Different elements require different types of questions:</a:t>
            </a:r>
          </a:p>
          <a:p>
            <a:r>
              <a:rPr lang="en-US" dirty="0"/>
              <a:t>Target Segment(s)</a:t>
            </a:r>
          </a:p>
          <a:p>
            <a:r>
              <a:rPr lang="en-US" dirty="0"/>
              <a:t>Product</a:t>
            </a:r>
          </a:p>
          <a:p>
            <a:r>
              <a:rPr lang="en-US" dirty="0"/>
              <a:t>Promotion</a:t>
            </a:r>
          </a:p>
          <a:p>
            <a:r>
              <a:rPr lang="en-US" dirty="0"/>
              <a:t>Price</a:t>
            </a:r>
          </a:p>
          <a:p>
            <a:r>
              <a:rPr lang="en-US" dirty="0"/>
              <a:t>Place</a:t>
            </a:r>
          </a:p>
          <a:p>
            <a:endParaRPr lang="en-US" dirty="0"/>
          </a:p>
        </p:txBody>
      </p:sp>
    </p:spTree>
    <p:extLst>
      <p:ext uri="{BB962C8B-B14F-4D97-AF65-F5344CB8AC3E}">
        <p14:creationId xmlns:p14="http://schemas.microsoft.com/office/powerpoint/2010/main" val="2392391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AA82-F14E-0342-B701-6DC8E38239B0}"/>
              </a:ext>
            </a:extLst>
          </p:cNvPr>
          <p:cNvSpPr>
            <a:spLocks noGrp="1"/>
          </p:cNvSpPr>
          <p:nvPr>
            <p:ph type="title"/>
          </p:nvPr>
        </p:nvSpPr>
        <p:spPr/>
        <p:txBody>
          <a:bodyPr/>
          <a:lstStyle/>
          <a:p>
            <a:r>
              <a:rPr lang="en-US" dirty="0"/>
              <a:t>Types of Questions to Explore: Target Segment(s)</a:t>
            </a:r>
          </a:p>
        </p:txBody>
      </p:sp>
      <p:sp>
        <p:nvSpPr>
          <p:cNvPr id="3" name="Text Placeholder 2">
            <a:extLst>
              <a:ext uri="{FF2B5EF4-FFF2-40B4-BE49-F238E27FC236}">
                <a16:creationId xmlns:a16="http://schemas.microsoft.com/office/drawing/2014/main" id="{D5F8642D-BEAF-3A4A-980E-99386EB3862A}"/>
              </a:ext>
            </a:extLst>
          </p:cNvPr>
          <p:cNvSpPr>
            <a:spLocks noGrp="1"/>
          </p:cNvSpPr>
          <p:nvPr>
            <p:ph type="body" idx="1"/>
          </p:nvPr>
        </p:nvSpPr>
        <p:spPr/>
        <p:txBody>
          <a:bodyPr/>
          <a:lstStyle/>
          <a:p>
            <a:r>
              <a:rPr lang="en-US" dirty="0"/>
              <a:t>What new insights do we have about our target segment(s)?</a:t>
            </a:r>
          </a:p>
          <a:p>
            <a:r>
              <a:rPr lang="en-US" dirty="0"/>
              <a:t>Which problems should we be solving for our customers?</a:t>
            </a:r>
          </a:p>
          <a:p>
            <a:r>
              <a:rPr lang="en-US" dirty="0"/>
              <a:t>Are we targeting the right segments?</a:t>
            </a:r>
          </a:p>
        </p:txBody>
      </p:sp>
    </p:spTree>
    <p:extLst>
      <p:ext uri="{BB962C8B-B14F-4D97-AF65-F5344CB8AC3E}">
        <p14:creationId xmlns:p14="http://schemas.microsoft.com/office/powerpoint/2010/main" val="194663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Intelligence</a:t>
            </a:r>
          </a:p>
        </p:txBody>
      </p:sp>
      <p:sp>
        <p:nvSpPr>
          <p:cNvPr id="3" name="Content Placeholder 2"/>
          <p:cNvSpPr>
            <a:spLocks noGrp="1"/>
          </p:cNvSpPr>
          <p:nvPr>
            <p:ph type="body" idx="1"/>
          </p:nvPr>
        </p:nvSpPr>
        <p:spPr/>
        <p:txBody>
          <a:bodyPr>
            <a:normAutofit/>
          </a:bodyPr>
          <a:lstStyle/>
          <a:p>
            <a:pPr marL="0" indent="0" fontAlgn="base">
              <a:buNone/>
            </a:pPr>
            <a:r>
              <a:rPr lang="en-US" dirty="0"/>
              <a:t>Competitive intelligence is marketing information that helps marketers and other members of an organization better understand their competitors and competitive market dynamics, such as:</a:t>
            </a:r>
          </a:p>
          <a:p>
            <a:pPr fontAlgn="base"/>
            <a:r>
              <a:rPr lang="en-US" dirty="0"/>
              <a:t>Product information</a:t>
            </a:r>
          </a:p>
          <a:p>
            <a:pPr fontAlgn="base"/>
            <a:r>
              <a:rPr lang="en-US" dirty="0"/>
              <a:t>Market share and penetration</a:t>
            </a:r>
          </a:p>
          <a:p>
            <a:pPr fontAlgn="base"/>
            <a:r>
              <a:rPr lang="en-US" dirty="0"/>
              <a:t>Pricing strategy</a:t>
            </a:r>
          </a:p>
          <a:p>
            <a:pPr fontAlgn="base"/>
            <a:r>
              <a:rPr lang="en-US" dirty="0"/>
              <a:t>Competitive positioning and messaging</a:t>
            </a:r>
          </a:p>
          <a:p>
            <a:pPr fontAlgn="base"/>
            <a:r>
              <a:rPr lang="en-US" dirty="0"/>
              <a:t>Win/loss analysis</a:t>
            </a:r>
          </a:p>
        </p:txBody>
      </p:sp>
    </p:spTree>
    <p:extLst>
      <p:ext uri="{BB962C8B-B14F-4D97-AF65-F5344CB8AC3E}">
        <p14:creationId xmlns:p14="http://schemas.microsoft.com/office/powerpoint/2010/main" val="1303439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AA82-F14E-0342-B701-6DC8E38239B0}"/>
              </a:ext>
            </a:extLst>
          </p:cNvPr>
          <p:cNvSpPr>
            <a:spLocks noGrp="1"/>
          </p:cNvSpPr>
          <p:nvPr>
            <p:ph type="title"/>
          </p:nvPr>
        </p:nvSpPr>
        <p:spPr/>
        <p:txBody>
          <a:bodyPr/>
          <a:lstStyle/>
          <a:p>
            <a:r>
              <a:rPr lang="en-US" dirty="0"/>
              <a:t>Types of Questions to Explore: Product</a:t>
            </a:r>
          </a:p>
        </p:txBody>
      </p:sp>
      <p:sp>
        <p:nvSpPr>
          <p:cNvPr id="3" name="Text Placeholder 2">
            <a:extLst>
              <a:ext uri="{FF2B5EF4-FFF2-40B4-BE49-F238E27FC236}">
                <a16:creationId xmlns:a16="http://schemas.microsoft.com/office/drawing/2014/main" id="{D5F8642D-BEAF-3A4A-980E-99386EB3862A}"/>
              </a:ext>
            </a:extLst>
          </p:cNvPr>
          <p:cNvSpPr>
            <a:spLocks noGrp="1"/>
          </p:cNvSpPr>
          <p:nvPr>
            <p:ph type="body" idx="1"/>
          </p:nvPr>
        </p:nvSpPr>
        <p:spPr/>
        <p:txBody>
          <a:bodyPr/>
          <a:lstStyle/>
          <a:p>
            <a:r>
              <a:rPr lang="en-US" dirty="0"/>
              <a:t>What attracts customers to our products?</a:t>
            </a:r>
          </a:p>
          <a:p>
            <a:r>
              <a:rPr lang="en-US" dirty="0"/>
              <a:t>What improvements would make them even more attractive to our target segments?</a:t>
            </a:r>
          </a:p>
        </p:txBody>
      </p:sp>
    </p:spTree>
    <p:extLst>
      <p:ext uri="{BB962C8B-B14F-4D97-AF65-F5344CB8AC3E}">
        <p14:creationId xmlns:p14="http://schemas.microsoft.com/office/powerpoint/2010/main" val="2661093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AA82-F14E-0342-B701-6DC8E38239B0}"/>
              </a:ext>
            </a:extLst>
          </p:cNvPr>
          <p:cNvSpPr>
            <a:spLocks noGrp="1"/>
          </p:cNvSpPr>
          <p:nvPr>
            <p:ph type="title"/>
          </p:nvPr>
        </p:nvSpPr>
        <p:spPr/>
        <p:txBody>
          <a:bodyPr/>
          <a:lstStyle/>
          <a:p>
            <a:r>
              <a:rPr lang="en-US" dirty="0"/>
              <a:t>Types of Questions to Explore: Promotion</a:t>
            </a:r>
          </a:p>
        </p:txBody>
      </p:sp>
      <p:sp>
        <p:nvSpPr>
          <p:cNvPr id="3" name="Text Placeholder 2">
            <a:extLst>
              <a:ext uri="{FF2B5EF4-FFF2-40B4-BE49-F238E27FC236}">
                <a16:creationId xmlns:a16="http://schemas.microsoft.com/office/drawing/2014/main" id="{D5F8642D-BEAF-3A4A-980E-99386EB3862A}"/>
              </a:ext>
            </a:extLst>
          </p:cNvPr>
          <p:cNvSpPr>
            <a:spLocks noGrp="1"/>
          </p:cNvSpPr>
          <p:nvPr>
            <p:ph type="body" idx="1"/>
          </p:nvPr>
        </p:nvSpPr>
        <p:spPr/>
        <p:txBody>
          <a:bodyPr/>
          <a:lstStyle/>
          <a:p>
            <a:r>
              <a:rPr lang="en-US" dirty="0"/>
              <a:t>What types of messages will make target segments want our products?</a:t>
            </a:r>
          </a:p>
          <a:p>
            <a:r>
              <a:rPr lang="en-US" dirty="0"/>
              <a:t>What types of promotional campaigns will work best for each target segment?</a:t>
            </a:r>
          </a:p>
          <a:p>
            <a:r>
              <a:rPr lang="en-US" dirty="0"/>
              <a:t>Who do out target segments listen to, and what are they saying about us?</a:t>
            </a:r>
          </a:p>
        </p:txBody>
      </p:sp>
    </p:spTree>
    <p:extLst>
      <p:ext uri="{BB962C8B-B14F-4D97-AF65-F5344CB8AC3E}">
        <p14:creationId xmlns:p14="http://schemas.microsoft.com/office/powerpoint/2010/main" val="1437601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AA82-F14E-0342-B701-6DC8E38239B0}"/>
              </a:ext>
            </a:extLst>
          </p:cNvPr>
          <p:cNvSpPr>
            <a:spLocks noGrp="1"/>
          </p:cNvSpPr>
          <p:nvPr>
            <p:ph type="title"/>
          </p:nvPr>
        </p:nvSpPr>
        <p:spPr/>
        <p:txBody>
          <a:bodyPr/>
          <a:lstStyle/>
          <a:p>
            <a:r>
              <a:rPr lang="en-US" dirty="0"/>
              <a:t>Types of Questions to Explore: Price</a:t>
            </a:r>
          </a:p>
        </p:txBody>
      </p:sp>
      <p:sp>
        <p:nvSpPr>
          <p:cNvPr id="3" name="Text Placeholder 2">
            <a:extLst>
              <a:ext uri="{FF2B5EF4-FFF2-40B4-BE49-F238E27FC236}">
                <a16:creationId xmlns:a16="http://schemas.microsoft.com/office/drawing/2014/main" id="{D5F8642D-BEAF-3A4A-980E-99386EB3862A}"/>
              </a:ext>
            </a:extLst>
          </p:cNvPr>
          <p:cNvSpPr>
            <a:spLocks noGrp="1"/>
          </p:cNvSpPr>
          <p:nvPr>
            <p:ph type="body" idx="1"/>
          </p:nvPr>
        </p:nvSpPr>
        <p:spPr/>
        <p:txBody>
          <a:bodyPr/>
          <a:lstStyle/>
          <a:p>
            <a:r>
              <a:rPr lang="en-US" dirty="0"/>
              <a:t>How are we going at providing good value for the price?</a:t>
            </a:r>
          </a:p>
          <a:p>
            <a:r>
              <a:rPr lang="en-US" dirty="0"/>
              <a:t>How does out pricing affect customers' willingness to buy?</a:t>
            </a:r>
          </a:p>
          <a:p>
            <a:r>
              <a:rPr lang="en-US" dirty="0"/>
              <a:t>How would changes to pricing affect sales?</a:t>
            </a:r>
          </a:p>
        </p:txBody>
      </p:sp>
    </p:spTree>
    <p:extLst>
      <p:ext uri="{BB962C8B-B14F-4D97-AF65-F5344CB8AC3E}">
        <p14:creationId xmlns:p14="http://schemas.microsoft.com/office/powerpoint/2010/main" val="4267813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AA82-F14E-0342-B701-6DC8E38239B0}"/>
              </a:ext>
            </a:extLst>
          </p:cNvPr>
          <p:cNvSpPr>
            <a:spLocks noGrp="1"/>
          </p:cNvSpPr>
          <p:nvPr>
            <p:ph type="title"/>
          </p:nvPr>
        </p:nvSpPr>
        <p:spPr/>
        <p:txBody>
          <a:bodyPr/>
          <a:lstStyle/>
          <a:p>
            <a:r>
              <a:rPr lang="en-US" dirty="0"/>
              <a:t>Types of Questions to Explore: Place</a:t>
            </a:r>
          </a:p>
        </p:txBody>
      </p:sp>
      <p:sp>
        <p:nvSpPr>
          <p:cNvPr id="3" name="Text Placeholder 2">
            <a:extLst>
              <a:ext uri="{FF2B5EF4-FFF2-40B4-BE49-F238E27FC236}">
                <a16:creationId xmlns:a16="http://schemas.microsoft.com/office/drawing/2014/main" id="{D5F8642D-BEAF-3A4A-980E-99386EB3862A}"/>
              </a:ext>
            </a:extLst>
          </p:cNvPr>
          <p:cNvSpPr>
            <a:spLocks noGrp="1"/>
          </p:cNvSpPr>
          <p:nvPr>
            <p:ph type="body" idx="1"/>
          </p:nvPr>
        </p:nvSpPr>
        <p:spPr/>
        <p:txBody>
          <a:bodyPr/>
          <a:lstStyle/>
          <a:p>
            <a:r>
              <a:rPr lang="en-US" dirty="0"/>
              <a:t>Are we offering our products in the places and times that target segments feel the need for them? If now, how can we improve?</a:t>
            </a:r>
          </a:p>
          <a:p>
            <a:r>
              <a:rPr lang="en-US" dirty="0"/>
              <a:t>How can we make it easier for customers to find and buy our products?</a:t>
            </a:r>
          </a:p>
          <a:p>
            <a:r>
              <a:rPr lang="en-US" dirty="0"/>
              <a:t>Are there more efficient ways for us to get out products into customers' hands?</a:t>
            </a:r>
          </a:p>
        </p:txBody>
      </p:sp>
    </p:spTree>
    <p:extLst>
      <p:ext uri="{BB962C8B-B14F-4D97-AF65-F5344CB8AC3E}">
        <p14:creationId xmlns:p14="http://schemas.microsoft.com/office/powerpoint/2010/main" val="2082645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Forget to Measure Impact!</a:t>
            </a:r>
          </a:p>
        </p:txBody>
      </p:sp>
      <p:sp>
        <p:nvSpPr>
          <p:cNvPr id="3" name="Content Placeholder 2"/>
          <p:cNvSpPr>
            <a:spLocks noGrp="1"/>
          </p:cNvSpPr>
          <p:nvPr>
            <p:ph type="body" idx="1"/>
          </p:nvPr>
        </p:nvSpPr>
        <p:spPr>
          <a:xfrm>
            <a:off x="838200" y="1825625"/>
            <a:ext cx="6880412" cy="4351338"/>
          </a:xfrm>
        </p:spPr>
        <p:txBody>
          <a:bodyPr/>
          <a:lstStyle/>
          <a:p>
            <a:pPr marL="28575" indent="0">
              <a:buNone/>
            </a:pPr>
            <a:r>
              <a:rPr lang="en-US" dirty="0"/>
              <a:t>This link between taking action and measuring results is important. It provides a continuing stream of marketing information to help marketers understand if they are on the right path and where to continue to make adjustments.</a:t>
            </a:r>
          </a:p>
        </p:txBody>
      </p:sp>
      <p:pic>
        <p:nvPicPr>
          <p:cNvPr id="10242" name="Picture 2" descr="Photo of a pink-colored milkshake in a plastic cup with a plastic lid and three large stra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8577" y="0"/>
            <a:ext cx="3557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172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Question</a:t>
            </a:r>
          </a:p>
        </p:txBody>
      </p:sp>
      <p:sp>
        <p:nvSpPr>
          <p:cNvPr id="3" name="Content Placeholder 2"/>
          <p:cNvSpPr>
            <a:spLocks noGrp="1"/>
          </p:cNvSpPr>
          <p:nvPr>
            <p:ph type="body" idx="1"/>
          </p:nvPr>
        </p:nvSpPr>
        <p:spPr/>
        <p:txBody>
          <a:bodyPr/>
          <a:lstStyle/>
          <a:p>
            <a:pPr marL="0" indent="0">
              <a:buNone/>
            </a:pPr>
            <a:r>
              <a:rPr lang="en-US" dirty="0"/>
              <a:t>In a promotion campaign, the experience marketing team reports that 1000 samples were distributed. What questions should you ask to evaluate the effectiveness of the campaign?</a:t>
            </a:r>
          </a:p>
        </p:txBody>
      </p:sp>
    </p:spTree>
    <p:extLst>
      <p:ext uri="{BB962C8B-B14F-4D97-AF65-F5344CB8AC3E}">
        <p14:creationId xmlns:p14="http://schemas.microsoft.com/office/powerpoint/2010/main" val="3422289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Review</a:t>
            </a:r>
          </a:p>
        </p:txBody>
      </p:sp>
      <p:sp>
        <p:nvSpPr>
          <p:cNvPr id="3" name="Content Placeholder 2"/>
          <p:cNvSpPr>
            <a:spLocks noGrp="1"/>
          </p:cNvSpPr>
          <p:nvPr>
            <p:ph type="body" idx="1"/>
          </p:nvPr>
        </p:nvSpPr>
        <p:spPr/>
        <p:txBody>
          <a:bodyPr/>
          <a:lstStyle/>
          <a:p>
            <a:r>
              <a:rPr lang="en-US" dirty="0"/>
              <a:t>How does marketing information help firms understand and reach consumers?</a:t>
            </a:r>
          </a:p>
          <a:p>
            <a:r>
              <a:rPr lang="en-US" dirty="0"/>
              <a:t>What are the key types of marketing information including internal data, competitive intelligence and marketing research?</a:t>
            </a:r>
          </a:p>
          <a:p>
            <a:r>
              <a:rPr lang="en-US" dirty="0"/>
              <a:t>What is the standard process for using marketing research to address an organization’s strategic questions?</a:t>
            </a:r>
          </a:p>
          <a:p>
            <a:r>
              <a:rPr lang="en-US" dirty="0"/>
              <a:t>What are alternative methods for conducting marketing research, including primary and secondary research methods?</a:t>
            </a:r>
          </a:p>
          <a:p>
            <a:r>
              <a:rPr lang="en-US" dirty="0"/>
              <a:t>What are major sources of available market data?</a:t>
            </a:r>
          </a:p>
          <a:p>
            <a:r>
              <a:rPr lang="en-US" dirty="0"/>
              <a:t>How can Customer Relationship Management (CRM) systems help organizations manage and gain customer insights from marketing information?</a:t>
            </a:r>
          </a:p>
          <a:p>
            <a:r>
              <a:rPr lang="en-US" dirty="0"/>
              <a:t>How is marketing information used to inform the marketing strategy?</a:t>
            </a:r>
          </a:p>
          <a:p>
            <a:endParaRPr lang="en-US" dirty="0"/>
          </a:p>
        </p:txBody>
      </p:sp>
    </p:spTree>
    <p:extLst>
      <p:ext uri="{BB962C8B-B14F-4D97-AF65-F5344CB8AC3E}">
        <p14:creationId xmlns:p14="http://schemas.microsoft.com/office/powerpoint/2010/main" val="255558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Marketing Research</a:t>
            </a:r>
          </a:p>
        </p:txBody>
      </p:sp>
      <p:sp>
        <p:nvSpPr>
          <p:cNvPr id="3" name="Content Placeholder 2"/>
          <p:cNvSpPr>
            <a:spLocks noGrp="1"/>
          </p:cNvSpPr>
          <p:nvPr>
            <p:ph type="body" idx="1"/>
          </p:nvPr>
        </p:nvSpPr>
        <p:spPr/>
        <p:txBody>
          <a:bodyPr/>
          <a:lstStyle/>
          <a:p>
            <a:r>
              <a:rPr lang="en-US" dirty="0"/>
              <a:t>Marketing research is a systematic process for identifying marketing opportunities and solving marketing problems</a:t>
            </a:r>
          </a:p>
          <a:p>
            <a:r>
              <a:rPr lang="en-US" dirty="0"/>
              <a:t>Uses customer insights that come out of collecting and analyzing marketing information</a:t>
            </a:r>
          </a:p>
        </p:txBody>
      </p:sp>
    </p:spTree>
    <p:extLst>
      <p:ext uri="{BB962C8B-B14F-4D97-AF65-F5344CB8AC3E}">
        <p14:creationId xmlns:p14="http://schemas.microsoft.com/office/powerpoint/2010/main" val="239713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Factors</a:t>
            </a:r>
          </a:p>
        </p:txBody>
      </p:sp>
      <p:sp>
        <p:nvSpPr>
          <p:cNvPr id="3" name="Content Placeholder 2"/>
          <p:cNvSpPr>
            <a:spLocks noGrp="1"/>
          </p:cNvSpPr>
          <p:nvPr>
            <p:ph type="body" idx="1"/>
          </p:nvPr>
        </p:nvSpPr>
        <p:spPr/>
        <p:txBody>
          <a:bodyPr/>
          <a:lstStyle/>
          <a:p>
            <a:pPr marL="28575" indent="0">
              <a:buNone/>
            </a:pPr>
            <a:r>
              <a:rPr lang="en-US" dirty="0"/>
              <a:t>Market research examines environmental factors and how they affect consumer behavior:</a:t>
            </a:r>
          </a:p>
          <a:p>
            <a:r>
              <a:rPr lang="en-US" dirty="0"/>
              <a:t>Health of the economy</a:t>
            </a:r>
          </a:p>
          <a:p>
            <a:r>
              <a:rPr lang="en-US" dirty="0"/>
              <a:t>Legal environment</a:t>
            </a:r>
          </a:p>
          <a:p>
            <a:r>
              <a:rPr lang="en-US" dirty="0"/>
              <a:t>Market trends </a:t>
            </a:r>
          </a:p>
          <a:p>
            <a:r>
              <a:rPr lang="en-US" dirty="0"/>
              <a:t>Technology and its influence</a:t>
            </a:r>
          </a:p>
          <a:p>
            <a:r>
              <a:rPr lang="en-US" dirty="0"/>
              <a:t>Cultural factors</a:t>
            </a:r>
          </a:p>
        </p:txBody>
      </p:sp>
    </p:spTree>
    <p:extLst>
      <p:ext uri="{BB962C8B-B14F-4D97-AF65-F5344CB8AC3E}">
        <p14:creationId xmlns:p14="http://schemas.microsoft.com/office/powerpoint/2010/main" val="396932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Attitudes, Behaviors, and Perceptions </a:t>
            </a:r>
          </a:p>
        </p:txBody>
      </p:sp>
      <p:sp>
        <p:nvSpPr>
          <p:cNvPr id="3" name="Content Placeholder 2"/>
          <p:cNvSpPr>
            <a:spLocks noGrp="1"/>
          </p:cNvSpPr>
          <p:nvPr>
            <p:ph type="body" idx="1"/>
          </p:nvPr>
        </p:nvSpPr>
        <p:spPr>
          <a:xfrm>
            <a:off x="838200" y="1825625"/>
            <a:ext cx="5181600" cy="4351338"/>
          </a:xfrm>
        </p:spPr>
        <p:txBody>
          <a:bodyPr>
            <a:noAutofit/>
          </a:bodyPr>
          <a:lstStyle/>
          <a:p>
            <a:pPr marL="0" indent="0">
              <a:buNone/>
            </a:pPr>
            <a:r>
              <a:rPr lang="en-US" dirty="0"/>
              <a:t>Marketing research can be essential in understanding customer needs</a:t>
            </a:r>
          </a:p>
          <a:p>
            <a:r>
              <a:rPr lang="en-US" dirty="0"/>
              <a:t>How their needs are or aren’t being met by the market</a:t>
            </a:r>
          </a:p>
          <a:p>
            <a:r>
              <a:rPr lang="en-US" dirty="0"/>
              <a:t>Views about various products and companies</a:t>
            </a:r>
          </a:p>
          <a:p>
            <a:r>
              <a:rPr lang="en-US" dirty="0"/>
              <a:t>Satisfaction levels, preferences for product features and pricing</a:t>
            </a:r>
          </a:p>
          <a:p>
            <a:r>
              <a:rPr lang="en-US" dirty="0"/>
              <a:t>Consumer decision-making process, and factors that influence it.</a:t>
            </a:r>
          </a:p>
          <a:p>
            <a:pPr marL="0" indent="0">
              <a:buNone/>
            </a:pPr>
            <a:endParaRPr lang="en-US" dirty="0"/>
          </a:p>
        </p:txBody>
      </p:sp>
      <p:pic>
        <p:nvPicPr>
          <p:cNvPr id="15362" name="Picture 2" descr="Guy with a beard wearing a red hat pushes a stroller while a woman checks the child and talks on her cell phone. Two young people in the background. Seattle hip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25625"/>
            <a:ext cx="5181600" cy="2914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581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Research</a:t>
            </a:r>
          </a:p>
        </p:txBody>
      </p:sp>
      <p:sp>
        <p:nvSpPr>
          <p:cNvPr id="3" name="Content Placeholder 2"/>
          <p:cNvSpPr>
            <a:spLocks noGrp="1"/>
          </p:cNvSpPr>
          <p:nvPr>
            <p:ph type="body" idx="1"/>
          </p:nvPr>
        </p:nvSpPr>
        <p:spPr>
          <a:xfrm>
            <a:off x="838200" y="1825625"/>
            <a:ext cx="10515600" cy="4351338"/>
          </a:xfrm>
        </p:spPr>
        <p:txBody>
          <a:bodyPr/>
          <a:lstStyle/>
          <a:p>
            <a:pPr marL="28575" indent="0">
              <a:buNone/>
            </a:pPr>
            <a:r>
              <a:rPr lang="en-US" dirty="0"/>
              <a:t>Product research explores . . .</a:t>
            </a:r>
          </a:p>
          <a:p>
            <a:r>
              <a:rPr lang="en-US" dirty="0"/>
              <a:t>Opportunities and gaps exist for improving existing products or introducing new ones</a:t>
            </a:r>
          </a:p>
          <a:p>
            <a:r>
              <a:rPr lang="en-US" dirty="0"/>
              <a:t>Concept testing</a:t>
            </a:r>
          </a:p>
          <a:p>
            <a:r>
              <a:rPr lang="en-US" dirty="0"/>
              <a:t>Sizing the market for a product</a:t>
            </a:r>
          </a:p>
          <a:p>
            <a:r>
              <a:rPr lang="en-US" dirty="0"/>
              <a:t>Market penetration</a:t>
            </a:r>
          </a:p>
          <a:p>
            <a:r>
              <a:rPr lang="en-US" dirty="0"/>
              <a:t>Prioritizing product features and preferences</a:t>
            </a:r>
          </a:p>
          <a:p>
            <a:r>
              <a:rPr lang="en-US" dirty="0"/>
              <a:t>Resting product effectiveness </a:t>
            </a:r>
          </a:p>
          <a:p>
            <a:r>
              <a:rPr lang="en-US" dirty="0"/>
              <a:t>Customer receptivity</a:t>
            </a:r>
          </a:p>
          <a:p>
            <a:r>
              <a:rPr lang="en-US" dirty="0"/>
              <a:t>User testing</a:t>
            </a:r>
          </a:p>
          <a:p>
            <a:r>
              <a:rPr lang="en-US" dirty="0"/>
              <a:t>Pricing strategies, </a:t>
            </a:r>
          </a:p>
          <a:p>
            <a:r>
              <a:rPr lang="en-US" dirty="0"/>
              <a:t>Product naming and branding </a:t>
            </a:r>
          </a:p>
          <a:p>
            <a:r>
              <a:rPr lang="en-US" dirty="0"/>
              <a:t>How to position a product relative to competitors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6675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Advertising, and Promotion Research</a:t>
            </a:r>
          </a:p>
        </p:txBody>
      </p:sp>
      <p:sp>
        <p:nvSpPr>
          <p:cNvPr id="3" name="Content Placeholder 2"/>
          <p:cNvSpPr>
            <a:spLocks noGrp="1"/>
          </p:cNvSpPr>
          <p:nvPr>
            <p:ph type="body" idx="1"/>
          </p:nvPr>
        </p:nvSpPr>
        <p:spPr>
          <a:xfrm>
            <a:off x="838200" y="1825625"/>
            <a:ext cx="5181600" cy="4351338"/>
          </a:xfrm>
        </p:spPr>
        <p:txBody>
          <a:bodyPr/>
          <a:lstStyle/>
          <a:p>
            <a:pPr marL="0" indent="0">
              <a:buNone/>
            </a:pPr>
            <a:r>
              <a:rPr lang="en-US" dirty="0"/>
              <a:t>This area of research seeks to improve the effectiveness and reach of marketing activities such as market segmentation, messaging and communications, advertising and media testing, events and sponsorships, packaging and display testing</a:t>
            </a:r>
          </a:p>
          <a:p>
            <a:pPr marL="0" indent="0">
              <a:buNone/>
            </a:pPr>
            <a:endParaRPr lang="en-US" dirty="0"/>
          </a:p>
        </p:txBody>
      </p:sp>
      <p:pic>
        <p:nvPicPr>
          <p:cNvPr id="18434" name="Picture 2" descr="Front view of Macy's department store in New York City, decorated at Christmastime with a large white lighted sign spelling the word BELIE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25625"/>
            <a:ext cx="5181600" cy="345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99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Corporate Research</a:t>
            </a:r>
          </a:p>
        </p:txBody>
      </p:sp>
      <p:sp>
        <p:nvSpPr>
          <p:cNvPr id="3" name="Content Placeholder 2"/>
          <p:cNvSpPr>
            <a:spLocks noGrp="1"/>
          </p:cNvSpPr>
          <p:nvPr>
            <p:ph type="body" idx="1"/>
          </p:nvPr>
        </p:nvSpPr>
        <p:spPr>
          <a:xfrm>
            <a:off x="838200" y="1825625"/>
            <a:ext cx="5257800" cy="4351338"/>
          </a:xfrm>
        </p:spPr>
        <p:txBody>
          <a:bodyPr>
            <a:normAutofit/>
          </a:bodyPr>
          <a:lstStyle/>
          <a:p>
            <a:pPr marL="0" indent="0">
              <a:buNone/>
            </a:pPr>
            <a:r>
              <a:rPr lang="en-US" dirty="0"/>
              <a:t>Corporate research investigates corporate reputation and opportunities for strengthening an organization’s position in the market through brand building, research and development, mergers and acquisitions, strategic partnerships, corporate planning and profitability</a:t>
            </a:r>
          </a:p>
          <a:p>
            <a:pPr marL="0" indent="0">
              <a:buNone/>
            </a:pPr>
            <a:endParaRPr lang="en-US" dirty="0"/>
          </a:p>
        </p:txBody>
      </p:sp>
      <p:pic>
        <p:nvPicPr>
          <p:cNvPr id="14338" name="Picture 2" descr="A woman holding and writing in a notebook stands inside a Target store. Other shoppers are in th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9069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927871"/>
      </p:ext>
    </p:extLst>
  </p:cSld>
  <p:clrMapOvr>
    <a:masterClrMapping/>
  </p:clrMapOvr>
</p:sld>
</file>

<file path=ppt/theme/theme1.xml><?xml version="1.0" encoding="utf-8"?>
<a:theme xmlns:a="http://schemas.openxmlformats.org/drawingml/2006/main" name="marketing">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keting" id="{4F637C6D-1591-2F48-982C-BF042D1A9B6F}" vid="{2D10DAE7-C26F-6247-AFB5-CFF9FFBE0B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marketing</Template>
  <TotalTime>2745</TotalTime>
  <Words>2703</Words>
  <Application>Microsoft Macintosh PowerPoint</Application>
  <PresentationFormat>Widescreen</PresentationFormat>
  <Paragraphs>257</Paragraphs>
  <Slides>36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Century Gothic</vt:lpstr>
      <vt:lpstr>GillSans Light</vt:lpstr>
      <vt:lpstr>Tahoma</vt:lpstr>
      <vt:lpstr>marketing</vt:lpstr>
      <vt:lpstr>Principles of Marketing</vt:lpstr>
      <vt:lpstr>Types of Marketing Information: Internal Data  </vt:lpstr>
      <vt:lpstr>Competitive Intelligence</vt:lpstr>
      <vt:lpstr>Marketing Research</vt:lpstr>
      <vt:lpstr>Environmental Factors</vt:lpstr>
      <vt:lpstr>Customer Attitudes, Behaviors, and Perceptions </vt:lpstr>
      <vt:lpstr>Product Research</vt:lpstr>
      <vt:lpstr>Marketing, Advertising, and Promotion Research</vt:lpstr>
      <vt:lpstr>Corporate Research</vt:lpstr>
      <vt:lpstr>Questions to Ask in Market Research</vt:lpstr>
      <vt:lpstr>Marketing Research Process</vt:lpstr>
      <vt:lpstr>Secondary Research</vt:lpstr>
      <vt:lpstr>Advantages and Disadvantages of Secondary Research</vt:lpstr>
      <vt:lpstr>Quantitative vs. Qualitative Research</vt:lpstr>
      <vt:lpstr>Qualitative Research Methods</vt:lpstr>
      <vt:lpstr>Social Listening</vt:lpstr>
      <vt:lpstr>Quantitative: Surveys</vt:lpstr>
      <vt:lpstr>Marketing Research Contact Methods: Pros and Cons</vt:lpstr>
      <vt:lpstr>Quantitative: Experiments</vt:lpstr>
      <vt:lpstr>Sampling</vt:lpstr>
      <vt:lpstr>Analyzing Primary Data</vt:lpstr>
      <vt:lpstr>Publicly Available Data Sources</vt:lpstr>
      <vt:lpstr>Publicly Available Data Sources (continued)</vt:lpstr>
      <vt:lpstr>Syndicated Marketing Research Data</vt:lpstr>
      <vt:lpstr>Syndicated Marketing Research Data (continued)</vt:lpstr>
      <vt:lpstr>Other Sources of Marketing Data</vt:lpstr>
      <vt:lpstr>CRM</vt:lpstr>
      <vt:lpstr>Using Marketing Information to Shape Marketing Strategy</vt:lpstr>
      <vt:lpstr>Types of Questions to Explore: Target Segment(s)</vt:lpstr>
      <vt:lpstr>Types of Questions to Explore: Product</vt:lpstr>
      <vt:lpstr>Types of Questions to Explore: Promotion</vt:lpstr>
      <vt:lpstr>Types of Questions to Explore: Price</vt:lpstr>
      <vt:lpstr>Types of Questions to Explore: Place</vt:lpstr>
      <vt:lpstr>Don’t Forget to Measure Impact!</vt:lpstr>
      <vt:lpstr>Practice Question</vt:lpstr>
      <vt:lpstr>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Liebman</dc:creator>
  <cp:lastModifiedBy>anika@lumenlearning.com</cp:lastModifiedBy>
  <cp:revision>107</cp:revision>
  <dcterms:created xsi:type="dcterms:W3CDTF">2017-01-24T14:54:50Z</dcterms:created>
  <dcterms:modified xsi:type="dcterms:W3CDTF">2020-07-21T22:47:46Z</dcterms:modified>
</cp:coreProperties>
</file>