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23" r:id="rId2"/>
    <p:sldId id="295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6" r:id="rId14"/>
    <p:sldId id="320" r:id="rId15"/>
    <p:sldId id="321" r:id="rId16"/>
    <p:sldId id="322" r:id="rId17"/>
    <p:sldId id="317" r:id="rId18"/>
    <p:sldId id="319" r:id="rId19"/>
    <p:sldId id="318" r:id="rId20"/>
    <p:sldId id="316" r:id="rId21"/>
    <p:sldId id="315" r:id="rId22"/>
    <p:sldId id="314" r:id="rId23"/>
    <p:sldId id="310" r:id="rId24"/>
    <p:sldId id="311" r:id="rId25"/>
    <p:sldId id="312" r:id="rId26"/>
    <p:sldId id="313" r:id="rId27"/>
    <p:sldId id="294" r:id="rId28"/>
    <p:sldId id="27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ebman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4" autoAdjust="0"/>
    <p:restoredTop sz="86385" autoAdjust="0"/>
  </p:normalViewPr>
  <p:slideViewPr>
    <p:cSldViewPr snapToGrid="0">
      <p:cViewPr varScale="1">
        <p:scale>
          <a:sx n="72" d="100"/>
          <a:sy n="72" d="100"/>
        </p:scale>
        <p:origin x="216" y="6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E334AF8-4DBC-4D52-BC39-DA880392D7D5}" type="datetimeFigureOut">
              <a:rPr lang="en-US" smtClean="0"/>
              <a:pPr/>
              <a:t>7/21/20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1E6DF9A-4138-4CE9-A2AE-AB9413786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principlesofmarketin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about/cc0" TargetMode="External"/><Relationship Id="rId4" Type="http://schemas.openxmlformats.org/officeDocument/2006/relationships/hyperlink" Target="https://unsplash.com/photos/_3Q3tsJ01nc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amikura/3976320866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tin_Winterkorn_2013-09-09_001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encetheblog.com/2013/04/three-steps-to-improve-ethics-in-social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capaldi/616289867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alieguinsler/556575049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text in these slides is taken from  </a:t>
            </a:r>
            <a:r>
              <a:rPr lang="en-US" dirty="0">
                <a:hlinkClick r:id="rId3"/>
              </a:rPr>
              <a:t>https://courses.lumenlearning.com/wmopen-principlesofmarketing/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, where it is published under one or more open licenses.</a:t>
            </a:r>
            <a:endParaRPr lang="en-US" b="0" dirty="0">
              <a:effectLst/>
              <a:latin typeface="GillSans Light" panose="020B0402020204020204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GillSans Light" panose="020B04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Cover Image: "Shopping freak." Provided by: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freestocks.org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 Located at: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https://unsplash.com/photos/_3Q3tsJ01nc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 Content Type: CC Licensed Content, Shared Previously. License: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5"/>
              </a:rPr>
              <a:t>CC0: No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</a:t>
            </a:r>
            <a:endParaRPr lang="en-US" b="0" dirty="0">
              <a:latin typeface="GillSans Light" panose="020B0402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Fraud in Marketing.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2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Acer Ferrari One.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Masaru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Kamikura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https://www.flickr.com/photos/kamikura/3976320866/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9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Martin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Winterkorn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Volkswagon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 AG.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Wikimedia.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https://commons.wikimedia.org/wiki/File:Martin_Winterkorn_2013-09-09_001.jpg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1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5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7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seminar and mug are probably 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8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Lawrence B.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Chonko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 and Shelby D. Hunt, “Ethics and Marketing Management: An Empirical Examination,”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Journal of Business Research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, Vol. 13, 1985, pp. 339–359.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Three Steps to Improve Ethics in Social Media Marketing.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Augie Ray.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Experience: The Blog.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http://www.experiencetheblog.com/2013/04/three-steps-to-improve-ethics-in-social.html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Honey Bee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Apis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mellifera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 Linnaeus).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Jim, the Photographer.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https://www.flickr.com/photos/jcapaldi/6162898675/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8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Lawsuits Welcome. Authored by: Chris </a:t>
            </a:r>
            <a:r>
              <a:rPr lang="en-US" dirty="0" err="1"/>
              <a:t>Tengi</a:t>
            </a:r>
            <a:r>
              <a:rPr lang="en-US" dirty="0"/>
              <a:t>. Located at: https://www.flickr.com/photos/cjtengi/2022308688/. License: CC BY-NC-ND: Attribution-</a:t>
            </a:r>
            <a:r>
              <a:rPr lang="en-US" dirty="0" err="1"/>
              <a:t>NonCommercial</a:t>
            </a:r>
            <a:r>
              <a:rPr lang="en-US" dirty="0"/>
              <a:t>-</a:t>
            </a:r>
            <a:r>
              <a:rPr lang="en-US" dirty="0" err="1"/>
              <a:t>NoDerivatives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9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Integrity.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atalou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https://www.flickr.com/photos/natalieguinsler/5565750498/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9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Fraud in Marketing.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6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Fraud in Marketing.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Fraud in Marketing.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DB391CD0-B0FF-7C47-AEC7-712743E719D1}"/>
              </a:ext>
            </a:extLst>
          </p:cNvPr>
          <p:cNvSpPr/>
          <p:nvPr/>
        </p:nvSpPr>
        <p:spPr>
          <a:xfrm>
            <a:off x="0" y="552196"/>
            <a:ext cx="12207240" cy="268833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1519519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7FB"/>
              </a:buClr>
              <a:buSzPts val="5500"/>
              <a:buFont typeface="Century Gothic"/>
              <a:buNone/>
              <a:defRPr sz="4125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Course Title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 hasCustomPrompt="1"/>
          </p:nvPr>
        </p:nvSpPr>
        <p:spPr>
          <a:xfrm>
            <a:off x="0" y="266142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F7FB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dirty="0"/>
              <a:t>Module: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88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537882"/>
            <a:ext cx="12192000" cy="2689412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537883"/>
            <a:ext cx="10515600" cy="26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  <a:defRPr sz="3750" b="0" i="0" u="none" strike="noStrike" cap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6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oogle Shape;20;p4">
            <a:extLst>
              <a:ext uri="{FF2B5EF4-FFF2-40B4-BE49-F238E27FC236}">
                <a16:creationId xmlns:a16="http://schemas.microsoft.com/office/drawing/2014/main" id="{AAE7BF4A-9551-9C45-B7D9-6E6531C8E0A8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02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866938FD-48A8-C945-8F8D-948D6ACBB765}"/>
              </a:ext>
            </a:extLst>
          </p:cNvPr>
          <p:cNvSpPr/>
          <p:nvPr/>
        </p:nvSpPr>
        <p:spPr>
          <a:xfrm rot="5400000">
            <a:off x="-3137554" y="3137552"/>
            <a:ext cx="6858002" cy="582894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76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EE238881-7684-6E45-838B-2C5185AA693E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666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52CFC662-DA86-E347-B571-4CAF57F1AA26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14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24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257175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14350" marR="0" lvl="1" indent="-21431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1525" marR="0" lvl="2" indent="-2000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85875" marR="0" lvl="4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43050" marR="0" lvl="5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00225" marR="0" lvl="6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7400" marR="0" lvl="7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14575" marR="0" lvl="8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257175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14350" marR="0" lvl="1" indent="-21431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1525" marR="0" lvl="2" indent="-2000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85875" marR="0" lvl="4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43050" marR="0" lvl="5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00225" marR="0" lvl="6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7400" marR="0" lvl="7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14575" marR="0" lvl="8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8200" y="6356354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2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B">
            <a:alpha val="8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8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65150" marR="0" lvl="0" indent="-5143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+mj-lt"/>
        <a:buAutoNum type="arabicPeriod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EAA-D58D-AE4B-AAD5-FCBABBCB1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09780-FFB9-8847-89F5-101E65E0F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5: Ethics and Social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Information Practice Principles.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The Federal Trade Commission recommends that companies follow these guidelines:</a:t>
            </a:r>
          </a:p>
          <a:p>
            <a:pPr fontAlgn="base"/>
            <a:r>
              <a:rPr lang="en-US" b="1" dirty="0"/>
              <a:t>Notice: </a:t>
            </a:r>
            <a:r>
              <a:rPr lang="en-US" dirty="0"/>
              <a:t>Consumers should be given notice before any personal information is collected from them.</a:t>
            </a:r>
          </a:p>
          <a:p>
            <a:pPr fontAlgn="base"/>
            <a:r>
              <a:rPr lang="en-US" b="1" dirty="0"/>
              <a:t>Choice: </a:t>
            </a:r>
            <a:r>
              <a:rPr lang="en-US" dirty="0"/>
              <a:t>Consumers can control how their data is used. </a:t>
            </a:r>
          </a:p>
          <a:p>
            <a:pPr lvl="1" fontAlgn="base"/>
            <a:r>
              <a:rPr lang="en-US" dirty="0"/>
              <a:t>Opt in or opt out models</a:t>
            </a:r>
          </a:p>
          <a:p>
            <a:pPr fontAlgn="base"/>
            <a:r>
              <a:rPr lang="en-US" b="1" dirty="0"/>
              <a:t>Access: 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consumer’s ability to view the data collected and  also to verify and contest its accuracy. </a:t>
            </a:r>
          </a:p>
          <a:p>
            <a:pPr fontAlgn="base"/>
            <a:r>
              <a:rPr lang="en-US" b="1" dirty="0"/>
              <a:t>Security: </a:t>
            </a:r>
            <a:r>
              <a:rPr lang="en-US" dirty="0"/>
              <a:t>Information collectors should ensure that the data they collect is accurate and secure. </a:t>
            </a:r>
          </a:p>
        </p:txBody>
      </p:sp>
    </p:spTree>
    <p:extLst>
      <p:ext uri="{BB962C8B-B14F-4D97-AF65-F5344CB8AC3E}">
        <p14:creationId xmlns:p14="http://schemas.microsoft.com/office/powerpoint/2010/main" val="143665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The Federal Trade Commission has determined that a representation, omission, or practice is deceptive if it is likely to:</a:t>
            </a:r>
          </a:p>
          <a:p>
            <a:pPr fontAlgn="base"/>
            <a:r>
              <a:rPr lang="en-US" dirty="0"/>
              <a:t>Mislead consumers and</a:t>
            </a:r>
          </a:p>
          <a:p>
            <a:pPr fontAlgn="base"/>
            <a:r>
              <a:rPr lang="en-US" dirty="0"/>
              <a:t>Affect consumers’ behavior or decisions about the product or service.</a:t>
            </a:r>
          </a:p>
          <a:p>
            <a:pPr marL="0" indent="0" fontAlgn="base">
              <a:buNone/>
            </a:pPr>
            <a:r>
              <a:rPr lang="en-US" dirty="0"/>
              <a:t>When it comes to marketing fraud, the two key words are </a:t>
            </a:r>
            <a:r>
              <a:rPr lang="en-US" i="1" dirty="0"/>
              <a:t>deliberate deception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8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marketing is not to deceive the customer; it is, in fact, to build trust</a:t>
            </a:r>
          </a:p>
        </p:txBody>
      </p:sp>
      <p:pic>
        <p:nvPicPr>
          <p:cNvPr id="10242" name="Picture 2" descr="A photo of a sign that reads &quot;Your Assurance of Integrity, established 1896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9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in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684059" cy="4351338"/>
          </a:xfrm>
        </p:spPr>
        <p:txBody>
          <a:bodyPr/>
          <a:lstStyle/>
          <a:p>
            <a:r>
              <a:rPr lang="en-US" dirty="0"/>
              <a:t>Is the product designed and manufactured as the customer would expect, given the other elements of the marketing mix?</a:t>
            </a:r>
          </a:p>
          <a:p>
            <a:r>
              <a:rPr lang="en-US" dirty="0"/>
              <a:t>Is the customer warned about the product’s limitations or uses that are not recommended?</a:t>
            </a:r>
          </a:p>
          <a:p>
            <a:endParaRPr lang="en-US" dirty="0"/>
          </a:p>
        </p:txBody>
      </p:sp>
      <p:pic>
        <p:nvPicPr>
          <p:cNvPr id="5" name="Picture 4" descr="A graphic showing The Target Market or the 4 Ps: Product, price, place, and promotion.">
            <a:extLst>
              <a:ext uri="{FF2B5EF4-FFF2-40B4-BE49-F238E27FC236}">
                <a16:creationId xmlns:a16="http://schemas.microsoft.com/office/drawing/2014/main" id="{DD34EB2B-74C4-9042-9EAA-9980072F5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9" y="1027537"/>
            <a:ext cx="5585466" cy="51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in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09565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Is the total price of the product fairly presented to the customer? 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Is the price charged for the product the same as the price posted or advertised?  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Has something been marketed as “free” and, if so, does it meet FTC guidelines for the definition of free? 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Does the company disclose information about finance charges?</a:t>
            </a:r>
          </a:p>
          <a:p>
            <a:pPr>
              <a:lnSpc>
                <a:spcPct val="70000"/>
              </a:lnSpc>
            </a:pPr>
            <a:endParaRPr lang="en-US" sz="2000" dirty="0"/>
          </a:p>
        </p:txBody>
      </p:sp>
      <p:pic>
        <p:nvPicPr>
          <p:cNvPr id="5" name="Picture 4" descr="A graphic showing The Target Market or the 4 Ps: Product, price, place, and promotion.">
            <a:extLst>
              <a:ext uri="{FF2B5EF4-FFF2-40B4-BE49-F238E27FC236}">
                <a16:creationId xmlns:a16="http://schemas.microsoft.com/office/drawing/2014/main" id="{58C3AF1F-94C9-C24F-A362-A5385AABA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9" y="1027537"/>
            <a:ext cx="5585466" cy="51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in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81282" cy="4351338"/>
          </a:xfrm>
        </p:spPr>
        <p:txBody>
          <a:bodyPr/>
          <a:lstStyle/>
          <a:p>
            <a:r>
              <a:rPr lang="en-US" sz="2000" dirty="0"/>
              <a:t>Can claims made to consumers be substantiated? </a:t>
            </a:r>
          </a:p>
          <a:p>
            <a:r>
              <a:rPr lang="en-US" sz="2000" dirty="0"/>
              <a:t>Are disclaimers clear and conspicuous? </a:t>
            </a:r>
          </a:p>
          <a:p>
            <a:r>
              <a:rPr lang="en-US" sz="2000" dirty="0"/>
              <a:t>For products marketed to children, is extra care taken to accurately represent the product?</a:t>
            </a:r>
          </a:p>
          <a:p>
            <a:endParaRPr lang="en-US" sz="2000" dirty="0"/>
          </a:p>
        </p:txBody>
      </p:sp>
      <p:pic>
        <p:nvPicPr>
          <p:cNvPr id="5" name="Picture 4" descr="A graphic showing The Target Market or the 4 Ps: Product, price, place, and promotion.">
            <a:extLst>
              <a:ext uri="{FF2B5EF4-FFF2-40B4-BE49-F238E27FC236}">
                <a16:creationId xmlns:a16="http://schemas.microsoft.com/office/drawing/2014/main" id="{1825B8C5-0F48-AC4E-8859-73CDA182C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9" y="1027537"/>
            <a:ext cx="5585466" cy="51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2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81282" cy="4351338"/>
          </a:xfrm>
        </p:spPr>
        <p:txBody>
          <a:bodyPr/>
          <a:lstStyle/>
          <a:p>
            <a:r>
              <a:rPr lang="en-US" sz="2000" dirty="0"/>
              <a:t>Does the distribution channel deliver the product at the price and quality promised? </a:t>
            </a:r>
          </a:p>
          <a:p>
            <a:r>
              <a:rPr lang="en-US" sz="2000" dirty="0"/>
              <a:t>Do other companies in the distribution channel (wholesalers, retailers) perform as promised and deliver on expectations set for product, price, and promotions?</a:t>
            </a:r>
          </a:p>
          <a:p>
            <a:endParaRPr lang="en-US" sz="2000" dirty="0"/>
          </a:p>
        </p:txBody>
      </p:sp>
      <p:pic>
        <p:nvPicPr>
          <p:cNvPr id="5" name="Picture 4" descr="A graphic showing The Target Market or the 4 Ps: Product, price, place, and promotion.">
            <a:extLst>
              <a:ext uri="{FF2B5EF4-FFF2-40B4-BE49-F238E27FC236}">
                <a16:creationId xmlns:a16="http://schemas.microsoft.com/office/drawing/2014/main" id="{CD7B4B03-5613-3B40-807C-A5A7D16A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9" y="1027537"/>
            <a:ext cx="5585466" cy="51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B2B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sales are relationship based, requiring the seller to tailor the process according to the buyer’s personality and approach</a:t>
            </a:r>
          </a:p>
          <a:p>
            <a:r>
              <a:rPr lang="en-US" dirty="0"/>
              <a:t>B2B sales are often large and complex</a:t>
            </a:r>
          </a:p>
          <a:p>
            <a:r>
              <a:rPr lang="en-US" dirty="0"/>
              <a:t>Pricing is negotiated between the buyer and seller, rather than being set and uniform across all customers</a:t>
            </a:r>
          </a:p>
          <a:p>
            <a:r>
              <a:rPr lang="en-US" dirty="0"/>
              <a:t>Communication about the product and pricing takes place mainly through informal or formal verbal presentations and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Company policies generally define:</a:t>
            </a:r>
          </a:p>
          <a:p>
            <a:pPr fontAlgn="base"/>
            <a:r>
              <a:rPr lang="en-US" dirty="0"/>
              <a:t>The total purchase authority of a single individual or department</a:t>
            </a:r>
          </a:p>
          <a:p>
            <a:pPr fontAlgn="base"/>
            <a:r>
              <a:rPr lang="en-US" dirty="0"/>
              <a:t>The threshold at which a purchase decision must go out for competitive bid</a:t>
            </a:r>
          </a:p>
          <a:p>
            <a:pPr fontAlgn="base"/>
            <a:r>
              <a:rPr lang="en-US" dirty="0"/>
              <a:t>The circumstances under which the company’s status as a customer can be disclosed</a:t>
            </a:r>
          </a:p>
          <a:p>
            <a:pPr fontAlgn="base"/>
            <a:r>
              <a:rPr lang="en-US" dirty="0"/>
              <a:t>A dollar threshold for gifts from vendors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It is wise for B2B Marketers to understand these rules to avoid putting people in awkward positions.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7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Gifts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>
                <a:solidFill>
                  <a:srgbClr val="1F1F1D"/>
                </a:solidFill>
              </a:rPr>
              <a:t>Business gifts are usually seen as an advertising, sales-promotion, and marketing-communication medium. Such gifting is usually practiced for the following reasons: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1F1F1D"/>
                </a:solidFill>
              </a:rPr>
              <a:t>In appreciation for past client relationships, placing a new order, referrals to other clients, </a:t>
            </a:r>
            <a:r>
              <a:rPr lang="en-US" dirty="0" err="1">
                <a:solidFill>
                  <a:srgbClr val="1F1F1D"/>
                </a:solidFill>
              </a:rPr>
              <a:t>etc</a:t>
            </a:r>
            <a:endParaRPr lang="en-US" dirty="0">
              <a:solidFill>
                <a:srgbClr val="1F1F1D"/>
              </a:solidFill>
            </a:endParaRP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1F1F1D"/>
                </a:solidFill>
              </a:rPr>
              <a:t>In the hopes of creating a positive first impression that might help to establish an initial business relationship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1F1F1D"/>
                </a:solidFill>
              </a:rPr>
              <a:t>As a quid pro quo—returning a favor or expecting a favor in return for something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8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Ethics is the set of moral principles or values that guides behavior</a:t>
            </a:r>
          </a:p>
          <a:p>
            <a:pPr marL="0" indent="0">
              <a:buNone/>
            </a:pPr>
            <a:r>
              <a:rPr lang="en-US" dirty="0"/>
              <a:t>If a company acts unethically, it risks damaging its reputation and its customers’ trust—worse, it can face lawsuits and criminal prosecution</a:t>
            </a:r>
          </a:p>
        </p:txBody>
      </p:sp>
      <p:pic>
        <p:nvPicPr>
          <p:cNvPr id="9218" name="Picture 2" descr="Bright pink laminated paper thumbtacked to a cork board. The pink sign contains the word ETHICS in black; to the right of the word is a black arrow pointing u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508027" cy="44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6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Business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the threshold for behavior: Companies require their employees to follow the law</a:t>
            </a:r>
          </a:p>
          <a:p>
            <a:r>
              <a:rPr lang="en-US" dirty="0"/>
              <a:t>Create expectations for behavior: The policies identify common issues that employees may encounter—such as accepting gifts from suppliers—and explain how they should be handled</a:t>
            </a:r>
          </a:p>
          <a:p>
            <a:r>
              <a:rPr lang="en-US" dirty="0"/>
              <a:t>Set policy: establish company protocols for handling confidential information, including customer data, etc.</a:t>
            </a:r>
          </a:p>
          <a:p>
            <a:r>
              <a:rPr lang="en-US" dirty="0"/>
              <a:t>Give guidance on making judgment calls</a:t>
            </a:r>
          </a:p>
          <a:p>
            <a:r>
              <a:rPr lang="en-US" dirty="0"/>
              <a:t>Describe reporting and enforcement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171071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Judgement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599" cy="4351338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</a:pPr>
            <a:r>
              <a:rPr lang="en-US" dirty="0"/>
              <a:t>Is it legal? If it’s not legal, don’t do it.</a:t>
            </a:r>
          </a:p>
          <a:p>
            <a:pPr fontAlgn="base">
              <a:lnSpc>
                <a:spcPct val="80000"/>
              </a:lnSpc>
            </a:pPr>
            <a:r>
              <a:rPr lang="en-US" dirty="0"/>
              <a:t>Is it ethical? If it feels wrong, it probably is wrong.</a:t>
            </a:r>
          </a:p>
          <a:p>
            <a:pPr fontAlgn="base">
              <a:lnSpc>
                <a:spcPct val="80000"/>
              </a:lnSpc>
            </a:pPr>
            <a:r>
              <a:rPr lang="en-US" dirty="0"/>
              <a:t>How would it look in the newspaper? If you wouldn’t feel comfortable if your friends and family knew about your actions, you probably shouldn’t do it.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12290" name="Picture 2" descr="Red Acer Ferrari laptop shown partly open on a grey carpeted surfac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r="19091" b="5056"/>
          <a:stretch/>
        </p:blipFill>
        <p:spPr bwMode="auto">
          <a:xfrm>
            <a:off x="6172199" y="1825625"/>
            <a:ext cx="5181599" cy="3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Executives Shape Company Culture and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set objectives, policies, and make personnel decisions. </a:t>
            </a:r>
          </a:p>
        </p:txBody>
      </p:sp>
      <p:pic>
        <p:nvPicPr>
          <p:cNvPr id="11266" name="Picture 2" descr="Photo of former VW CEO, Martin Winterk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 r="19091" b="8544"/>
          <a:stretch/>
        </p:blipFill>
        <p:spPr bwMode="auto">
          <a:xfrm>
            <a:off x="3598985" y="2802984"/>
            <a:ext cx="4994031" cy="37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5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732494" cy="1325563"/>
          </a:xfrm>
        </p:spPr>
        <p:txBody>
          <a:bodyPr>
            <a:noAutofit/>
          </a:bodyPr>
          <a:lstStyle/>
          <a:p>
            <a:r>
              <a:rPr lang="en-US" dirty="0"/>
              <a:t>Social Responsibility in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732494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Social responsibility may be a corporate-level strategy with specific objectives.</a:t>
            </a:r>
          </a:p>
          <a:p>
            <a:pPr fontAlgn="base"/>
            <a:r>
              <a:rPr lang="en-US" dirty="0"/>
              <a:t>Social responsibility may be part of the marketing mix based on the situation analysis</a:t>
            </a:r>
          </a:p>
          <a:p>
            <a:endParaRPr lang="en-US" dirty="0"/>
          </a:p>
        </p:txBody>
      </p:sp>
      <p:pic>
        <p:nvPicPr>
          <p:cNvPr id="5" name="Picture 4" descr="The Market Planning Process: vertical Flowchart with 7 layers. From top, Layer 1 “Corporate Mission” points to Layer 2 “Situational Analysis,” points Layer 3 “Internal Factors: Strengths &amp; Weaknesses” and “External Factors: Opportunities &amp; Threats,” points to Layer 4 “Corporate Strategy: Objectives &amp; Tactics.” Layers 2-4 are connected with gray lines, as one sub-unit. This points to Layer 5 “Marketing Strategy: Objectives &amp; Tactics,” to Layer 6, a graphic showing “Target Market” as the central piece of the 4 Ps surrounding it: Product, Price, Promotion, Place. The final layer is “Implementation &amp; Evaluation.” Layers 5-7 are connected with gray lines, as a second sub-unit.">
            <a:extLst>
              <a:ext uri="{FF2B5EF4-FFF2-40B4-BE49-F238E27FC236}">
                <a16:creationId xmlns:a16="http://schemas.microsoft.com/office/drawing/2014/main" id="{8538DD72-FFBA-C04F-9A39-4405D5BE0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47" y="0"/>
            <a:ext cx="465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sustainable product is constantly environmental-friendly during its entire life</a:t>
            </a:r>
          </a:p>
          <a:p>
            <a:pPr marL="0" indent="0">
              <a:buNone/>
            </a:pPr>
            <a:r>
              <a:rPr lang="en-US" dirty="0"/>
              <a:t>From the moment the raw materials are extracted to the moment the final product is disposed of, there must be no permanent damage to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949695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for Marketing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respect for your target customer</a:t>
            </a:r>
          </a:p>
          <a:p>
            <a:r>
              <a:rPr lang="en-US" dirty="0"/>
              <a:t>Prepare the sales team to sell effectively and ethically</a:t>
            </a:r>
          </a:p>
          <a:p>
            <a:r>
              <a:rPr lang="en-US" dirty="0"/>
              <a:t>Demonstrate high personal standards in business relationships</a:t>
            </a:r>
          </a:p>
          <a:p>
            <a:r>
              <a:rPr lang="en-US" dirty="0"/>
              <a:t>Provide fair value to the target customer</a:t>
            </a:r>
          </a:p>
          <a:p>
            <a:r>
              <a:rPr lang="en-US" dirty="0"/>
              <a:t>Play nicely in the competitive environment</a:t>
            </a:r>
          </a:p>
          <a:p>
            <a:r>
              <a:rPr lang="en-US" dirty="0"/>
              <a:t>Be truthful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Makes (Dollars and) 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The world’s most ethical companies out perform their peers in the stock market.</a:t>
            </a:r>
          </a:p>
        </p:txBody>
      </p:sp>
    </p:spTree>
    <p:extLst>
      <p:ext uri="{BB962C8B-B14F-4D97-AF65-F5344CB8AC3E}">
        <p14:creationId xmlns:p14="http://schemas.microsoft.com/office/powerpoint/2010/main" val="373913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creating a marketing plan for a pharmaceutical company. Which of these is an appropriate gift for doctors?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golf vacation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free continuing education seminar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coffee mug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8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types of ethical and social responsibility issues does marketing need to address?</a:t>
            </a:r>
          </a:p>
          <a:p>
            <a:r>
              <a:rPr lang="en-US" dirty="0"/>
              <a:t>What laws regulate marketing?</a:t>
            </a:r>
          </a:p>
          <a:p>
            <a:r>
              <a:rPr lang="en-US" dirty="0"/>
              <a:t>How do ethical dilemmas in business-to-business marketing differ from those in consumer marketing?</a:t>
            </a:r>
          </a:p>
          <a:p>
            <a:r>
              <a:rPr lang="en-US" dirty="0"/>
              <a:t>What measures do companies take to encourage ethical behavior?</a:t>
            </a:r>
          </a:p>
          <a:p>
            <a:r>
              <a:rPr lang="en-US" dirty="0"/>
              <a:t>How can demonstrating corporate social responsibility impact marketing?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Norms are established standards of conduct that are expected and maintained by society and/or professional organizations</a:t>
            </a:r>
          </a:p>
          <a:p>
            <a:r>
              <a:rPr lang="en-US" dirty="0"/>
              <a:t>Values represent the collective conception of what communities find desirable, important, and morally proper</a:t>
            </a:r>
          </a:p>
        </p:txBody>
      </p:sp>
    </p:spTree>
    <p:extLst>
      <p:ext uri="{BB962C8B-B14F-4D97-AF65-F5344CB8AC3E}">
        <p14:creationId xmlns:p14="http://schemas.microsoft.com/office/powerpoint/2010/main" val="426859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Ethical Issues in Marketing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62C08-250D-7C41-8A50-5D817555C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15% of marketing professionals say bribery is the most difficult ethical issue</a:t>
            </a:r>
          </a:p>
          <a:p>
            <a:pPr fontAlgn="base"/>
            <a:r>
              <a:rPr lang="en-US" dirty="0"/>
              <a:t>14% of marketing professionals say fairness is the most difficult ethical issue</a:t>
            </a:r>
          </a:p>
          <a:p>
            <a:pPr fontAlgn="base"/>
            <a:r>
              <a:rPr lang="en-US" dirty="0"/>
              <a:t>12% of marketing professionals say honesty is the most difficult ethical issue</a:t>
            </a:r>
          </a:p>
          <a:p>
            <a:pPr fontAlgn="base"/>
            <a:r>
              <a:rPr lang="en-US" dirty="0"/>
              <a:t>12% of marketing professionals say price is the most difficult ethical issue</a:t>
            </a:r>
          </a:p>
          <a:p>
            <a:pPr fontAlgn="base"/>
            <a:r>
              <a:rPr lang="en-US" dirty="0"/>
              <a:t>11% of marketing professionals say product is the most difficult ethical issue</a:t>
            </a:r>
          </a:p>
          <a:p>
            <a:pPr fontAlgn="base"/>
            <a:r>
              <a:rPr lang="en-US" dirty="0"/>
              <a:t>10% of marketing professionals say personnel is the most difficult ethical issue</a:t>
            </a:r>
          </a:p>
          <a:p>
            <a:pPr fontAlgn="base"/>
            <a:r>
              <a:rPr lang="en-US" dirty="0"/>
              <a:t>5% of marketing professionals say confidentiality is the most difficult ethical issue</a:t>
            </a:r>
          </a:p>
          <a:p>
            <a:pPr fontAlgn="base"/>
            <a:r>
              <a:rPr lang="en-US" dirty="0"/>
              <a:t>4% of marketing professionals say advertising is the most difficult ethical issue</a:t>
            </a:r>
          </a:p>
          <a:p>
            <a:pPr fontAlgn="base"/>
            <a:r>
              <a:rPr lang="en-US" dirty="0"/>
              <a:t>4% of marketing professionals say manipulation of data is the most difficult ethical issue</a:t>
            </a:r>
          </a:p>
        </p:txBody>
      </p:sp>
    </p:spTree>
    <p:extLst>
      <p:ext uri="{BB962C8B-B14F-4D97-AF65-F5344CB8AC3E}">
        <p14:creationId xmlns:p14="http://schemas.microsoft.com/office/powerpoint/2010/main" val="68832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/>
              <a:t>What does the product and brand imagery of the post on the right add (if anything) to the sincerity of the gratitude compared to the simple text version?</a:t>
            </a:r>
          </a:p>
          <a:p>
            <a:endParaRPr lang="en-US" dirty="0"/>
          </a:p>
        </p:txBody>
      </p:sp>
      <p:pic>
        <p:nvPicPr>
          <p:cNvPr id="1026" name="Picture 2" descr="What is the difference between the post on the left (which was not made) and the one on the right (which was)? On the left is an image formatted like a Twitter tweet from Ford Motor Company that reads To the first responders of Boston: Thank you. You are true American heroes. On the right is an image of two police cars with their lights on and a helicopter flying above them. The cars are on a road with dramatic lighting and are viewed from a dramatic angle. Text over the photo says To the first responders of Boston: Thank you. You are true American heroes. Sincerely, Ford Motor Compan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07" y="3089575"/>
            <a:ext cx="6678385" cy="32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011271" cy="4351338"/>
          </a:xfrm>
        </p:spPr>
        <p:txBody>
          <a:bodyPr/>
          <a:lstStyle/>
          <a:p>
            <a:r>
              <a:rPr lang="en-US" dirty="0"/>
              <a:t>Corporate social responsibility is the ethical behavior of a company toward society</a:t>
            </a:r>
          </a:p>
          <a:p>
            <a:r>
              <a:rPr lang="en-US" dirty="0"/>
              <a:t>It means acting responsibly toward the stakeholders—not just the shareholders—who have a legitimate interest in the business</a:t>
            </a:r>
          </a:p>
        </p:txBody>
      </p:sp>
      <p:pic>
        <p:nvPicPr>
          <p:cNvPr id="2050" name="Picture 2" descr="Honey bee atop a pink clover flowe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 bwMode="auto">
          <a:xfrm>
            <a:off x="6172200" y="1825625"/>
            <a:ext cx="5181600" cy="3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127376" cy="1325563"/>
          </a:xfrm>
        </p:spPr>
        <p:txBody>
          <a:bodyPr/>
          <a:lstStyle/>
          <a:p>
            <a:r>
              <a:rPr lang="en-US" dirty="0"/>
              <a:t>Product Liability: Marketing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127376" cy="4351338"/>
          </a:xfrm>
        </p:spPr>
        <p:txBody>
          <a:bodyPr/>
          <a:lstStyle/>
          <a:p>
            <a:r>
              <a:rPr lang="en-US" dirty="0"/>
              <a:t>Marketing defects result from flaws in the way a product is marketed</a:t>
            </a:r>
          </a:p>
          <a:p>
            <a:r>
              <a:rPr lang="en-US" dirty="0"/>
              <a:t>Examples include improper labeling, poor or incomplete instructions, or inadequate safety warnings </a:t>
            </a:r>
          </a:p>
        </p:txBody>
      </p:sp>
      <p:pic>
        <p:nvPicPr>
          <p:cNvPr id="3074" name="Picture 2" descr="Photo of McDonald's Restaurant sign (with the famous golden arches) that reads underneath, &quot;Blazing hot coffee, 69 cents.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4765"/>
          <a:stretch/>
        </p:blipFill>
        <p:spPr bwMode="auto">
          <a:xfrm>
            <a:off x="7080501" y="0"/>
            <a:ext cx="457604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Do-Not-Call Implementation Act of 2003</a:t>
            </a:r>
          </a:p>
          <a:p>
            <a:r>
              <a:rPr lang="en-US" dirty="0"/>
              <a:t>The Controlling the Assault of Non-Solicited Pornography and Marketing (CAN-SPAM) Act</a:t>
            </a:r>
          </a:p>
        </p:txBody>
      </p:sp>
    </p:spTree>
    <p:extLst>
      <p:ext uri="{BB962C8B-B14F-4D97-AF65-F5344CB8AC3E}">
        <p14:creationId xmlns:p14="http://schemas.microsoft.com/office/powerpoint/2010/main" val="277613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Customer Information Secure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security: only collect customer data when necessary; be transparent; and treat the data with extreme care</a:t>
            </a:r>
          </a:p>
          <a:p>
            <a:r>
              <a:rPr lang="en-US" dirty="0"/>
              <a:t>Control and restrict access to sensitive data </a:t>
            </a:r>
          </a:p>
          <a:p>
            <a:r>
              <a:rPr lang="en-US" dirty="0"/>
              <a:t>Make sure your service providers implement reasonable security measures: write security into contracts and verify compliance</a:t>
            </a:r>
          </a:p>
          <a:p>
            <a:r>
              <a:rPr lang="en-US" dirty="0"/>
              <a:t>Establish procedures to keep your security current and address vulnerabilities that may arise; heed credible security warnings</a:t>
            </a:r>
          </a:p>
          <a:p>
            <a:r>
              <a:rPr lang="en-US" dirty="0"/>
              <a:t>Secure paper, physical media, and devices—not all data are stored digitally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2448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" id="{4F637C6D-1591-2F48-982C-BF042D1A9B6F}" vid="{2D10DAE7-C26F-6247-AFB5-CFF9FFBE0B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</Template>
  <TotalTime>3585</TotalTime>
  <Words>1775</Words>
  <Application>Microsoft Macintosh PowerPoint</Application>
  <PresentationFormat>Widescreen</PresentationFormat>
  <Paragraphs>153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GillSans Light</vt:lpstr>
      <vt:lpstr>Tahoma</vt:lpstr>
      <vt:lpstr>marketing</vt:lpstr>
      <vt:lpstr>Principles of Marketing</vt:lpstr>
      <vt:lpstr>Ethics</vt:lpstr>
      <vt:lpstr>Norms and Values</vt:lpstr>
      <vt:lpstr>Common Ethical Issues in Marketing</vt:lpstr>
      <vt:lpstr>Brand Management</vt:lpstr>
      <vt:lpstr>Corporate Social Responsibility</vt:lpstr>
      <vt:lpstr>Product Liability: Marketing Defects</vt:lpstr>
      <vt:lpstr>Privacy</vt:lpstr>
      <vt:lpstr>Keep Customer Information Secure</vt:lpstr>
      <vt:lpstr>Fair Information Practice Principles. </vt:lpstr>
      <vt:lpstr>Fraud</vt:lpstr>
      <vt:lpstr>Trust</vt:lpstr>
      <vt:lpstr>Deception in Product</vt:lpstr>
      <vt:lpstr>Deception in Price</vt:lpstr>
      <vt:lpstr>Deception in Promotion</vt:lpstr>
      <vt:lpstr>Deception in Place</vt:lpstr>
      <vt:lpstr>Challenges of B2B Ethics</vt:lpstr>
      <vt:lpstr>Company Policies</vt:lpstr>
      <vt:lpstr>Business Gifts</vt:lpstr>
      <vt:lpstr>Standards for Business Conduct</vt:lpstr>
      <vt:lpstr>Judgement Calls</vt:lpstr>
      <vt:lpstr>Executives Shape Company Culture and Policy</vt:lpstr>
      <vt:lpstr>Social Responsibility in Marketing Strategy</vt:lpstr>
      <vt:lpstr>Sustainable Products</vt:lpstr>
      <vt:lpstr>Ethics for Marketing Employees</vt:lpstr>
      <vt:lpstr>Ethics Makes (Dollars and) Cents</vt:lpstr>
      <vt:lpstr>Practice Question</vt:lpstr>
      <vt:lpstr>Quick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Liebman</dc:creator>
  <cp:lastModifiedBy>anika@lumenlearning.com</cp:lastModifiedBy>
  <cp:revision>77</cp:revision>
  <dcterms:created xsi:type="dcterms:W3CDTF">2017-01-24T14:54:50Z</dcterms:created>
  <dcterms:modified xsi:type="dcterms:W3CDTF">2020-07-21T23:50:56Z</dcterms:modified>
</cp:coreProperties>
</file>