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95" r:id="rId2"/>
    <p:sldId id="275" r:id="rId3"/>
    <p:sldId id="274" r:id="rId4"/>
    <p:sldId id="276" r:id="rId5"/>
    <p:sldId id="277" r:id="rId6"/>
    <p:sldId id="278" r:id="rId7"/>
    <p:sldId id="279" r:id="rId8"/>
    <p:sldId id="303" r:id="rId9"/>
    <p:sldId id="281" r:id="rId10"/>
    <p:sldId id="301" r:id="rId11"/>
    <p:sldId id="302" r:id="rId12"/>
    <p:sldId id="304" r:id="rId13"/>
    <p:sldId id="284" r:id="rId14"/>
    <p:sldId id="285" r:id="rId15"/>
    <p:sldId id="298" r:id="rId16"/>
    <p:sldId id="287" r:id="rId17"/>
    <p:sldId id="300" r:id="rId18"/>
    <p:sldId id="307" r:id="rId19"/>
    <p:sldId id="290" r:id="rId20"/>
    <p:sldId id="291" r:id="rId21"/>
    <p:sldId id="292" r:id="rId22"/>
    <p:sldId id="293" r:id="rId23"/>
    <p:sldId id="294" r:id="rId24"/>
    <p:sldId id="27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2" autoAdjust="0"/>
    <p:restoredTop sz="86164" autoAdjust="0"/>
  </p:normalViewPr>
  <p:slideViewPr>
    <p:cSldViewPr snapToGrid="0">
      <p:cViewPr varScale="1">
        <p:scale>
          <a:sx n="81" d="100"/>
          <a:sy n="81" d="100"/>
        </p:scale>
        <p:origin x="200" y="456"/>
      </p:cViewPr>
      <p:guideLst>
        <p:guide orient="horz" pos="2136"/>
        <p:guide pos="3840"/>
      </p:guideLst>
    </p:cSldViewPr>
  </p:slideViewPr>
  <p:outlineViewPr>
    <p:cViewPr>
      <p:scale>
        <a:sx n="33" d="100"/>
        <a:sy n="33" d="100"/>
      </p:scale>
      <p:origin x="0" y="-7728"/>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binsights.com/research/startup-failure-reasons-to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deizans/5525707263"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pinkpurse/529130234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BattleOfChantillyMap.jp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about/pd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Southwest_Airlines_Boeing_737-700_N231WN.jp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marcus_hansson/1465958192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nickharris1/700411470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nd/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ninajeaninephotography/280259766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a:t>
            </a:r>
            <a:r>
              <a:rPr lang="en-US" sz="1200" b="1" i="0" u="sng" kern="1200" dirty="0">
                <a:solidFill>
                  <a:schemeClr val="tx1"/>
                </a:solidFill>
                <a:effectLst/>
                <a:latin typeface="Tahoma" panose="020B0604030504040204" pitchFamily="34" charset="0"/>
                <a:ea typeface="+mn-ea"/>
                <a:cs typeface="+mn-cs"/>
                <a:hlinkClick r:id="rId3"/>
              </a:rPr>
              <a:t>https://www.cbinsights.com/research/startup-failure-reasons-top/</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264686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SWOT Analysis.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424966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SWOT Analysis.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248910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Strategies and Risks.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187915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 Share and Market Growth Potential.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244875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311693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Sample User Persona Drake Motors Ltd.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Daniel </a:t>
            </a:r>
            <a:r>
              <a:rPr lang="en-US" sz="1200" b="0" i="0" kern="1200" dirty="0" err="1">
                <a:solidFill>
                  <a:schemeClr val="tx1"/>
                </a:solidFill>
                <a:effectLst/>
                <a:latin typeface="Tahoma" panose="020B0604030504040204" pitchFamily="34" charset="0"/>
                <a:ea typeface="+mn-ea"/>
                <a:cs typeface="+mn-cs"/>
              </a:rPr>
              <a:t>Eizans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https://www.flickr.com/photos/deizans/5525707263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237097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Market Development</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372508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24</a:t>
            </a:fld>
            <a:endParaRPr lang="en-US" dirty="0"/>
          </a:p>
        </p:txBody>
      </p:sp>
    </p:spTree>
    <p:extLst>
      <p:ext uri="{BB962C8B-B14F-4D97-AF65-F5344CB8AC3E}">
        <p14:creationId xmlns:p14="http://schemas.microsoft.com/office/powerpoint/2010/main" val="1081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This Is Some Rescue.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Camille Rose.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https://www.flickr.com/photos/pinkpurse/5291302347/</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236294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Battle of Chantilly.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Wikimedia.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https://commons.wikimedia.org/wiki/File:BattleOfChantillyMap.jpg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Public Domain: No Known Copyright</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28739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Southwest Airlines Boeing 737.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Dylan Ashe.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https://commons.wikimedia.org/wiki/File:Southwest_Airlines_Boeing_737-700_N231WN.jpg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87217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158502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The Mission Statement.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403091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Climbing.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Marcus Hansson.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https://www.flickr.com/photos/marcus_hansson/14659581920/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27480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Airport Traveler. </a:t>
            </a:r>
            <a:r>
              <a:rPr lang="en-US" sz="1200" b="1" kern="1200" dirty="0">
                <a:solidFill>
                  <a:schemeClr val="tx1"/>
                </a:solidFill>
                <a:effectLst/>
                <a:latin typeface="Tahoma" panose="020B0604030504040204" pitchFamily="34" charset="0"/>
                <a:ea typeface="+mn-ea"/>
                <a:cs typeface="+mn-cs"/>
              </a:rPr>
              <a:t>Authored by</a:t>
            </a:r>
            <a:r>
              <a:rPr lang="en-US" sz="1200" kern="1200" dirty="0">
                <a:solidFill>
                  <a:schemeClr val="tx1"/>
                </a:solidFill>
                <a:effectLst/>
                <a:latin typeface="Tahoma" panose="020B0604030504040204" pitchFamily="34" charset="0"/>
                <a:ea typeface="+mn-ea"/>
                <a:cs typeface="+mn-cs"/>
              </a:rPr>
              <a:t>: Nick Harris.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https://www.flickr.com/photos/nickharris1/7004114708/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BY-ND: Attribution-</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kern="1200" dirty="0">
              <a:solidFill>
                <a:schemeClr val="tx1"/>
              </a:solidFill>
              <a:effectLst/>
              <a:latin typeface="Tahoma" panose="020B0604030504040204" pitchFamily="34" charset="0"/>
              <a:ea typeface="+mn-ea"/>
              <a:cs typeface="+mn-cs"/>
            </a:endParaRP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418981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Graveyard Lemonade Stand.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Nina Frazier.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https://www.flickr.com/photos/ninajeaninephotography/2802597662/</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1257441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302152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17951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1360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7366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8799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6857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37" name="Google Shape;37;p7"/>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426218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05502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74231967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waymakerintromarketingxmasterfall2016/chapter/heather-why-it-matters/#footnote-1677-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981C-4C0B-3942-8A88-4D71A6B99DE5}"/>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BFBB7DB4-CA40-6D47-A63C-324127C60502}"/>
              </a:ext>
            </a:extLst>
          </p:cNvPr>
          <p:cNvSpPr>
            <a:spLocks noGrp="1"/>
          </p:cNvSpPr>
          <p:nvPr>
            <p:ph type="subTitle" idx="1"/>
          </p:nvPr>
        </p:nvSpPr>
        <p:spPr/>
        <p:txBody>
          <a:bodyPr/>
          <a:lstStyle/>
          <a:p>
            <a:r>
              <a:rPr lang="en-US" dirty="0"/>
              <a:t>Module 4: Marketing Strategy</a:t>
            </a:r>
          </a:p>
          <a:p>
            <a:endParaRPr lang="en-US" dirty="0"/>
          </a:p>
        </p:txBody>
      </p:sp>
    </p:spTree>
    <p:extLst>
      <p:ext uri="{BB962C8B-B14F-4D97-AF65-F5344CB8AC3E}">
        <p14:creationId xmlns:p14="http://schemas.microsoft.com/office/powerpoint/2010/main" val="337224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398D-A874-5149-8F7D-0D39B883B2DC}"/>
              </a:ext>
            </a:extLst>
          </p:cNvPr>
          <p:cNvSpPr>
            <a:spLocks noGrp="1"/>
          </p:cNvSpPr>
          <p:nvPr>
            <p:ph type="title"/>
          </p:nvPr>
        </p:nvSpPr>
        <p:spPr/>
        <p:txBody>
          <a:bodyPr/>
          <a:lstStyle/>
          <a:p>
            <a:r>
              <a:rPr lang="en-US" dirty="0"/>
              <a:t>Aligning Annual Company and Marketing Objectives: Example 1</a:t>
            </a:r>
          </a:p>
        </p:txBody>
      </p:sp>
      <p:sp>
        <p:nvSpPr>
          <p:cNvPr id="3" name="Text Placeholder 2">
            <a:extLst>
              <a:ext uri="{FF2B5EF4-FFF2-40B4-BE49-F238E27FC236}">
                <a16:creationId xmlns:a16="http://schemas.microsoft.com/office/drawing/2014/main" id="{0ABD0F41-17BE-5A40-9715-D28045776F93}"/>
              </a:ext>
            </a:extLst>
          </p:cNvPr>
          <p:cNvSpPr>
            <a:spLocks noGrp="1"/>
          </p:cNvSpPr>
          <p:nvPr>
            <p:ph type="body" idx="1"/>
          </p:nvPr>
        </p:nvSpPr>
        <p:spPr/>
        <p:txBody>
          <a:bodyPr/>
          <a:lstStyle/>
          <a:p>
            <a:r>
              <a:rPr lang="en-US" sz="2400" dirty="0">
                <a:latin typeface="Century Gothic" panose="020B0502020202020204" pitchFamily="34" charset="0"/>
              </a:rPr>
              <a:t>Company Objective: Increase profitability by 6% over prior year</a:t>
            </a:r>
          </a:p>
          <a:p>
            <a:pPr marL="28575" indent="0">
              <a:buNone/>
            </a:pPr>
            <a:endParaRPr lang="en-US" sz="2100" dirty="0">
              <a:latin typeface="Century Gothic" panose="020B0502020202020204" pitchFamily="34" charset="0"/>
            </a:endParaRPr>
          </a:p>
          <a:p>
            <a:pPr marL="485775" indent="-457200">
              <a:buFont typeface="+mj-lt"/>
              <a:buAutoNum type="arabicPeriod"/>
            </a:pPr>
            <a:r>
              <a:rPr lang="en-US" sz="2400" b="1" dirty="0">
                <a:solidFill>
                  <a:srgbClr val="222222"/>
                </a:solidFill>
                <a:latin typeface="Century Gothic" panose="020B0502020202020204" pitchFamily="34" charset="0"/>
                <a:ea typeface="Tahoma" panose="020B0604030504040204" pitchFamily="34" charset="0"/>
                <a:cs typeface="Tahoma" panose="020B0604030504040204" pitchFamily="34" charset="0"/>
              </a:rPr>
              <a:t>Marketing Objective: </a:t>
            </a:r>
            <a:r>
              <a:rPr lang="en-US" sz="2400" dirty="0">
                <a:latin typeface="Century Gothic" panose="020B0502020202020204" pitchFamily="34" charset="0"/>
              </a:rPr>
              <a:t>Increase the average selling price of the product from $186 to $198</a:t>
            </a:r>
          </a:p>
          <a:p>
            <a:pPr marL="485775" indent="-457200">
              <a:buFont typeface="+mj-lt"/>
              <a:buAutoNum type="arabicPeriod"/>
            </a:pPr>
            <a:r>
              <a:rPr lang="en-US" sz="2400" b="1" dirty="0">
                <a:solidFill>
                  <a:srgbClr val="222222"/>
                </a:solidFill>
                <a:latin typeface="Century Gothic" panose="020B0502020202020204" pitchFamily="34" charset="0"/>
                <a:ea typeface="Tahoma" panose="020B0604030504040204" pitchFamily="34" charset="0"/>
                <a:cs typeface="Tahoma" panose="020B0604030504040204" pitchFamily="34" charset="0"/>
              </a:rPr>
              <a:t>Marketing Objective: </a:t>
            </a:r>
            <a:r>
              <a:rPr lang="en-US" sz="2400" dirty="0">
                <a:latin typeface="Century Gothic" panose="020B0502020202020204" pitchFamily="34" charset="0"/>
              </a:rPr>
              <a:t>Complete end-of-life process for three products with profit margins below 3%</a:t>
            </a:r>
          </a:p>
          <a:p>
            <a:pPr marL="485775" indent="-457200">
              <a:buFont typeface="+mj-lt"/>
              <a:buAutoNum type="arabicPeriod"/>
            </a:pPr>
            <a:r>
              <a:rPr lang="en-US" sz="2400" b="1" dirty="0">
                <a:solidFill>
                  <a:srgbClr val="222222"/>
                </a:solidFill>
                <a:latin typeface="Century Gothic" panose="020B0502020202020204" pitchFamily="34" charset="0"/>
                <a:ea typeface="Tahoma" panose="020B0604030504040204" pitchFamily="34" charset="0"/>
                <a:cs typeface="Tahoma" panose="020B0604030504040204" pitchFamily="34" charset="0"/>
              </a:rPr>
              <a:t>Marketing Objective: </a:t>
            </a:r>
            <a:r>
              <a:rPr lang="en-US" sz="2400" dirty="0">
                <a:latin typeface="Century Gothic" panose="020B0502020202020204" pitchFamily="34" charset="0"/>
              </a:rPr>
              <a:t>Increase sales of star product 30% over prior year</a:t>
            </a:r>
            <a:endParaRPr lang="en-US" sz="24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485775" indent="-457200">
              <a:buFont typeface="+mj-lt"/>
              <a:buAutoNum type="arabicPeriod"/>
            </a:pPr>
            <a:endParaRPr lang="en-US" sz="24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485775" indent="-457200">
              <a:buFont typeface="+mj-lt"/>
              <a:buAutoNum type="arabicPeriod"/>
            </a:pPr>
            <a:endParaRPr lang="en-US" sz="24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485775" indent="-457200">
              <a:buFont typeface="+mj-lt"/>
              <a:buAutoNum type="arabicPeriod"/>
            </a:pPr>
            <a:endParaRPr lang="en-US" sz="2400" b="1"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006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703F-670C-D348-8BD5-237705C07F69}"/>
              </a:ext>
            </a:extLst>
          </p:cNvPr>
          <p:cNvSpPr>
            <a:spLocks noGrp="1"/>
          </p:cNvSpPr>
          <p:nvPr>
            <p:ph type="title"/>
          </p:nvPr>
        </p:nvSpPr>
        <p:spPr/>
        <p:txBody>
          <a:bodyPr/>
          <a:lstStyle/>
          <a:p>
            <a:r>
              <a:rPr lang="en-US" dirty="0"/>
              <a:t>Aligning Annual Company and Marketing Objectives: Example 2</a:t>
            </a:r>
          </a:p>
        </p:txBody>
      </p:sp>
      <p:sp>
        <p:nvSpPr>
          <p:cNvPr id="3" name="Text Placeholder 2">
            <a:extLst>
              <a:ext uri="{FF2B5EF4-FFF2-40B4-BE49-F238E27FC236}">
                <a16:creationId xmlns:a16="http://schemas.microsoft.com/office/drawing/2014/main" id="{FE04442B-DF83-5242-AA63-51585282C6FF}"/>
              </a:ext>
            </a:extLst>
          </p:cNvPr>
          <p:cNvSpPr>
            <a:spLocks noGrp="1"/>
          </p:cNvSpPr>
          <p:nvPr>
            <p:ph type="body" idx="1"/>
          </p:nvPr>
        </p:nvSpPr>
        <p:spPr/>
        <p:txBody>
          <a:bodyPr/>
          <a:lstStyle/>
          <a:p>
            <a:r>
              <a:rPr lang="en-US" sz="2100" dirty="0">
                <a:latin typeface="Century Gothic" panose="020B0502020202020204" pitchFamily="34" charset="0"/>
              </a:rPr>
              <a:t>Company Objective: Increase market share in one key market by 4%</a:t>
            </a:r>
          </a:p>
          <a:p>
            <a:pPr marL="485775" indent="-457200">
              <a:buFont typeface="+mj-lt"/>
              <a:buAutoNum type="arabicPeriod"/>
            </a:pPr>
            <a:r>
              <a:rPr lang="en-US" sz="2400" b="1" dirty="0">
                <a:solidFill>
                  <a:srgbClr val="222222"/>
                </a:solidFill>
                <a:latin typeface="Century Gothic" panose="020B0502020202020204" pitchFamily="34" charset="0"/>
                <a:ea typeface="Tahoma" panose="020B0604030504040204" pitchFamily="34" charset="0"/>
                <a:cs typeface="Tahoma" panose="020B0604030504040204" pitchFamily="34" charset="0"/>
              </a:rPr>
              <a:t>Marketing Objective: </a:t>
            </a:r>
            <a:r>
              <a:rPr lang="en-US" sz="2400" dirty="0">
                <a:latin typeface="Century Gothic" panose="020B0502020202020204" pitchFamily="34" charset="0"/>
              </a:rPr>
              <a:t>Implement a competitive-positioning campaign relative to a key competitor</a:t>
            </a:r>
          </a:p>
          <a:p>
            <a:pPr marL="485775" indent="-457200">
              <a:buFont typeface="+mj-lt"/>
              <a:buAutoNum type="arabicPeriod"/>
            </a:pPr>
            <a:r>
              <a:rPr lang="en-US" sz="2400" b="1" dirty="0">
                <a:solidFill>
                  <a:srgbClr val="222222"/>
                </a:solidFill>
                <a:latin typeface="Century Gothic" panose="020B0502020202020204" pitchFamily="34" charset="0"/>
                <a:ea typeface="Tahoma" panose="020B0604030504040204" pitchFamily="34" charset="0"/>
                <a:cs typeface="Tahoma" panose="020B0604030504040204" pitchFamily="34" charset="0"/>
              </a:rPr>
              <a:t>Marketing Objective: </a:t>
            </a:r>
            <a:r>
              <a:rPr lang="en-US" sz="2400" dirty="0">
                <a:latin typeface="Century Gothic" panose="020B0502020202020204" pitchFamily="34" charset="0"/>
              </a:rPr>
              <a:t>Introduce two new products to market</a:t>
            </a:r>
          </a:p>
          <a:p>
            <a:pPr marL="485775" indent="-457200">
              <a:buFont typeface="+mj-lt"/>
              <a:buAutoNum type="arabicPeriod"/>
            </a:pPr>
            <a:r>
              <a:rPr lang="en-US" sz="2400" b="1" dirty="0">
                <a:latin typeface="Century Gothic" panose="020B0502020202020204" pitchFamily="34" charset="0"/>
              </a:rPr>
              <a:t>Marketing Objective: </a:t>
            </a:r>
            <a:r>
              <a:rPr lang="en-US" sz="2400" dirty="0">
                <a:latin typeface="Century Gothic" panose="020B0502020202020204" pitchFamily="34" charset="0"/>
              </a:rPr>
              <a:t>Introduce major enhancements in two product lines</a:t>
            </a:r>
          </a:p>
          <a:p>
            <a:pPr marL="485775" indent="-457200">
              <a:buFont typeface="+mj-lt"/>
              <a:buAutoNum type="arabicPeriod"/>
            </a:pPr>
            <a:r>
              <a:rPr lang="en-US" sz="2400" b="1" dirty="0">
                <a:latin typeface="Century Gothic" panose="020B0502020202020204" pitchFamily="34" charset="0"/>
              </a:rPr>
              <a:t>Marketing Objective: </a:t>
            </a:r>
            <a:r>
              <a:rPr lang="en-US" sz="2400" dirty="0">
                <a:latin typeface="Century Gothic" panose="020B0502020202020204" pitchFamily="34" charset="0"/>
              </a:rPr>
              <a:t>Bring two new distribution partners on board to expand coverage to new major markets</a:t>
            </a:r>
            <a:endParaRPr lang="en-US" sz="24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485775" indent="-457200">
              <a:buFont typeface="+mj-lt"/>
              <a:buAutoNum type="arabicPeriod"/>
            </a:pPr>
            <a:endParaRPr lang="en-US" sz="24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485775" indent="-457200">
              <a:buFont typeface="+mj-lt"/>
              <a:buAutoNum type="arabicPeriod"/>
            </a:pPr>
            <a:endParaRPr lang="en-US" sz="24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485775" indent="-457200">
              <a:buFont typeface="+mj-lt"/>
              <a:buAutoNum type="arabicPeriod"/>
            </a:pPr>
            <a:endParaRPr lang="en-US" sz="24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pPr marL="485775" indent="-457200">
              <a:buFont typeface="+mj-lt"/>
              <a:buAutoNum type="arabicPeriod"/>
            </a:pPr>
            <a:endParaRPr lang="en-US" sz="2100" dirty="0">
              <a:solidFill>
                <a:srgbClr val="222222"/>
              </a:solidFill>
              <a:latin typeface="Century Gothic" panose="020B0502020202020204" pitchFamily="34" charset="0"/>
              <a:ea typeface="Tahoma" panose="020B0604030504040204" pitchFamily="34" charset="0"/>
              <a:cs typeface="Tahoma" panose="020B0604030504040204" pitchFamily="34" charset="0"/>
            </a:endParaRPr>
          </a:p>
          <a:p>
            <a:endParaRPr lang="en-US" sz="2100" dirty="0"/>
          </a:p>
        </p:txBody>
      </p:sp>
    </p:spTree>
    <p:extLst>
      <p:ext uri="{BB962C8B-B14F-4D97-AF65-F5344CB8AC3E}">
        <p14:creationId xmlns:p14="http://schemas.microsoft.com/office/powerpoint/2010/main" val="392013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Planning Process </a:t>
            </a:r>
          </a:p>
        </p:txBody>
      </p:sp>
      <p:pic>
        <p:nvPicPr>
          <p:cNvPr id="4" name="Picture 3" descr="The Market Planning Process: vertical Flowchart with 7 layers. From top, Layer 1 “Corporate Mission” [highlighted in gold] points to Layer 2 “Situational Analysis” [blue], points Layer 3 “Internal Factors: Strengths &amp; Weaknesses” and “External Factors: Opportunities &amp; Threats” [blue], points to Layer 4 “Corporate Strategy: Objectives &amp; Tactics” [blue]. Layers 2-4 are connected with gray lines, as one sub-unit. This points to Layer 5 “Marketing Strategy: Objectives &amp; Tactics” [blue], to Layer 6, a graphic showing “Target Market” as the central piece of the 4 Ps surrounding it: Product, Price, Promotion, Place [all blue]. The final layer is “Implementation &amp; Evaluation” [blue]. Layers 5-7 are connected with gray lines, as a second sub-unit.">
            <a:extLst>
              <a:ext uri="{FF2B5EF4-FFF2-40B4-BE49-F238E27FC236}">
                <a16:creationId xmlns:a16="http://schemas.microsoft.com/office/drawing/2014/main" id="{34D7D5FA-2133-BE42-91DD-24BD17D96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147" y="0"/>
            <a:ext cx="4659653" cy="6858000"/>
          </a:xfrm>
          <a:prstGeom prst="rect">
            <a:avLst/>
          </a:prstGeom>
        </p:spPr>
      </p:pic>
    </p:spTree>
    <p:extLst>
      <p:ext uri="{BB962C8B-B14F-4D97-AF65-F5344CB8AC3E}">
        <p14:creationId xmlns:p14="http://schemas.microsoft.com/office/powerpoint/2010/main" val="25428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Implementation and Budget</a:t>
            </a:r>
          </a:p>
        </p:txBody>
      </p:sp>
      <p:sp>
        <p:nvSpPr>
          <p:cNvPr id="4" name="Content Placeholder 3"/>
          <p:cNvSpPr>
            <a:spLocks noGrp="1"/>
          </p:cNvSpPr>
          <p:nvPr>
            <p:ph type="body" idx="1"/>
          </p:nvPr>
        </p:nvSpPr>
        <p:spPr>
          <a:xfrm>
            <a:off x="838200" y="1825625"/>
            <a:ext cx="5181600" cy="4351338"/>
          </a:xfrm>
        </p:spPr>
        <p:txBody>
          <a:bodyPr/>
          <a:lstStyle/>
          <a:p>
            <a:r>
              <a:rPr lang="en-US" dirty="0"/>
              <a:t>Implementation involves the tactics used to execute the strategy </a:t>
            </a:r>
          </a:p>
          <a:p>
            <a:r>
              <a:rPr lang="en-US" dirty="0"/>
              <a:t>The implementation process emphasizes the timely completion of tasks</a:t>
            </a:r>
          </a:p>
          <a:p>
            <a:r>
              <a:rPr lang="en-US" dirty="0"/>
              <a:t>The marketing budget represents a plan to allocate expenditures to each of the components of the marketing mix</a:t>
            </a:r>
          </a:p>
          <a:p>
            <a:endParaRPr lang="en-US" dirty="0"/>
          </a:p>
        </p:txBody>
      </p:sp>
      <p:pic>
        <p:nvPicPr>
          <p:cNvPr id="2050" name="Picture 2" descr="A lone traveler pulling her suitcase, walking through brightly colored O'Hare Airport "/>
          <p:cNvPicPr>
            <a:picLocks noChangeAspect="1" noChangeArrowheads="1"/>
          </p:cNvPicPr>
          <p:nvPr/>
        </p:nvPicPr>
        <p:blipFill rotWithShape="1">
          <a:blip r:embed="rId3">
            <a:extLst>
              <a:ext uri="{28A0092B-C50C-407E-A947-70E740481C1C}">
                <a14:useLocalDpi xmlns:a14="http://schemas.microsoft.com/office/drawing/2010/main" val="0"/>
              </a:ext>
            </a:extLst>
          </a:blip>
          <a:srcRect r="19394" b="9091"/>
          <a:stretch/>
        </p:blipFill>
        <p:spPr bwMode="auto">
          <a:xfrm>
            <a:off x="6172200" y="1825625"/>
            <a:ext cx="5181600" cy="365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Marketing Investment</a:t>
            </a:r>
          </a:p>
        </p:txBody>
      </p:sp>
      <p:sp>
        <p:nvSpPr>
          <p:cNvPr id="3" name="Content Placeholder 2"/>
          <p:cNvSpPr>
            <a:spLocks noGrp="1"/>
          </p:cNvSpPr>
          <p:nvPr>
            <p:ph type="body" idx="1"/>
          </p:nvPr>
        </p:nvSpPr>
        <p:spPr>
          <a:xfrm>
            <a:off x="838200" y="1825625"/>
            <a:ext cx="5181600" cy="4351338"/>
          </a:xfrm>
        </p:spPr>
        <p:txBody>
          <a:bodyPr/>
          <a:lstStyle/>
          <a:p>
            <a:r>
              <a:rPr lang="en-US" dirty="0"/>
              <a:t>What were the goals of the campaign?</a:t>
            </a:r>
          </a:p>
          <a:p>
            <a:r>
              <a:rPr lang="en-US" dirty="0"/>
              <a:t>How did the target customer influence the campaign and the goals?</a:t>
            </a:r>
          </a:p>
          <a:p>
            <a:r>
              <a:rPr lang="en-US" dirty="0"/>
              <a:t>Was it successful?</a:t>
            </a:r>
          </a:p>
          <a:p>
            <a:r>
              <a:rPr lang="en-US" dirty="0"/>
              <a:t>What metrics were used to determine the success of the campaign?</a:t>
            </a:r>
          </a:p>
          <a:p>
            <a:endParaRPr lang="en-US" dirty="0"/>
          </a:p>
        </p:txBody>
      </p:sp>
      <p:pic>
        <p:nvPicPr>
          <p:cNvPr id="3074" name="Picture 2" descr="A colorful lemonade stand set up in a cemetery. The discourage young woman running the stand is shown with her head in her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45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8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51A9-4A9A-444B-B9AC-5179C95FBE54}"/>
              </a:ext>
            </a:extLst>
          </p:cNvPr>
          <p:cNvSpPr>
            <a:spLocks noGrp="1"/>
          </p:cNvSpPr>
          <p:nvPr>
            <p:ph type="title"/>
          </p:nvPr>
        </p:nvSpPr>
        <p:spPr/>
        <p:txBody>
          <a:bodyPr/>
          <a:lstStyle/>
          <a:p>
            <a:r>
              <a:rPr lang="en-US" dirty="0"/>
              <a:t>SWOT Analysis</a:t>
            </a:r>
          </a:p>
        </p:txBody>
      </p:sp>
      <p:pic>
        <p:nvPicPr>
          <p:cNvPr id="5" name="Picture 4" descr="SWOT Analysis is made of external and internal factors. External factors are opportunities and threats. They include technology, competition, economic, political, legal, social trends. Internal factors are strengths and weaknesses. They include financial, technical, competition position, human resources, product line.">
            <a:extLst>
              <a:ext uri="{FF2B5EF4-FFF2-40B4-BE49-F238E27FC236}">
                <a16:creationId xmlns:a16="http://schemas.microsoft.com/office/drawing/2014/main" id="{51F8CDCF-5A5F-6D4D-B9EE-3275013E0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536" y="0"/>
            <a:ext cx="6017264" cy="6858000"/>
          </a:xfrm>
          <a:prstGeom prst="rect">
            <a:avLst/>
          </a:prstGeom>
        </p:spPr>
      </p:pic>
    </p:spTree>
    <p:extLst>
      <p:ext uri="{BB962C8B-B14F-4D97-AF65-F5344CB8AC3E}">
        <p14:creationId xmlns:p14="http://schemas.microsoft.com/office/powerpoint/2010/main" val="155220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5169306" cy="1325563"/>
          </a:xfrm>
        </p:spPr>
        <p:txBody>
          <a:bodyPr/>
          <a:lstStyle/>
          <a:p>
            <a:pPr>
              <a:lnSpc>
                <a:spcPct val="100000"/>
              </a:lnSpc>
            </a:pPr>
            <a:r>
              <a:rPr lang="en-US" dirty="0"/>
              <a:t>SWOT Example For A College</a:t>
            </a:r>
          </a:p>
        </p:txBody>
      </p:sp>
      <p:pic>
        <p:nvPicPr>
          <p:cNvPr id="4" name="Picture 3" descr="SWOT Analysis 2 for SWOT College. Under External Factors, opportunities include Expand online programs, Create custom programs for local employers, Credit for prior learning. Under External Factors, threats include Reduced state funding, economic recovery, aggressive marketing by for-profit competitor. Under internal factors, strengths include Bright, committed faculty, strong and trusted leaders, student completion rates, student advising initiative, community partners. Under Internal factors, weaknesses include Aging technology infrastructure, training for part-time faculty, nursing program under capacity, inefficient transfer process.">
            <a:extLst>
              <a:ext uri="{FF2B5EF4-FFF2-40B4-BE49-F238E27FC236}">
                <a16:creationId xmlns:a16="http://schemas.microsoft.com/office/drawing/2014/main" id="{5AA8135F-C660-1E43-B1E3-B5FB618F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246" y="0"/>
            <a:ext cx="5632554" cy="6858000"/>
          </a:xfrm>
          <a:prstGeom prst="rect">
            <a:avLst/>
          </a:prstGeom>
        </p:spPr>
      </p:pic>
    </p:spTree>
    <p:extLst>
      <p:ext uri="{BB962C8B-B14F-4D97-AF65-F5344CB8AC3E}">
        <p14:creationId xmlns:p14="http://schemas.microsoft.com/office/powerpoint/2010/main" val="80860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C61B-1238-E544-80B7-97D31246B12B}"/>
              </a:ext>
            </a:extLst>
          </p:cNvPr>
          <p:cNvSpPr>
            <a:spLocks noGrp="1"/>
          </p:cNvSpPr>
          <p:nvPr>
            <p:ph type="title"/>
          </p:nvPr>
        </p:nvSpPr>
        <p:spPr/>
        <p:txBody>
          <a:bodyPr/>
          <a:lstStyle/>
          <a:p>
            <a:r>
              <a:rPr lang="en-US" dirty="0"/>
              <a:t>Strategic Opportunity Matrix</a:t>
            </a:r>
          </a:p>
        </p:txBody>
      </p:sp>
      <p:pic>
        <p:nvPicPr>
          <p:cNvPr id="5" name="Picture 4" descr="Strategic Opportunity Matrix diagram. There are four growth strategies, each representing current and/or new products and markets. New markets and current products is a market penetration strategy. New products and new markets is a product development strategy. Current products and current markets is a market development strategy. New products and current markets is a diversification strategy.">
            <a:extLst>
              <a:ext uri="{FF2B5EF4-FFF2-40B4-BE49-F238E27FC236}">
                <a16:creationId xmlns:a16="http://schemas.microsoft.com/office/drawing/2014/main" id="{76DE277B-0C4C-8348-9E7A-697F77C58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508" y="1466193"/>
            <a:ext cx="5222984" cy="5222984"/>
          </a:xfrm>
          <a:prstGeom prst="rect">
            <a:avLst/>
          </a:prstGeom>
        </p:spPr>
      </p:pic>
    </p:spTree>
    <p:extLst>
      <p:ext uri="{BB962C8B-B14F-4D97-AF65-F5344CB8AC3E}">
        <p14:creationId xmlns:p14="http://schemas.microsoft.com/office/powerpoint/2010/main" val="416078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4A7A-5F3C-F84B-9B15-FB7EBE788ED3}"/>
              </a:ext>
            </a:extLst>
          </p:cNvPr>
          <p:cNvSpPr>
            <a:spLocks noGrp="1"/>
          </p:cNvSpPr>
          <p:nvPr>
            <p:ph type="title"/>
          </p:nvPr>
        </p:nvSpPr>
        <p:spPr/>
        <p:txBody>
          <a:bodyPr/>
          <a:lstStyle/>
          <a:p>
            <a:r>
              <a:rPr lang="en-US" dirty="0"/>
              <a:t>BCG Growth-Share Matrix</a:t>
            </a:r>
          </a:p>
        </p:txBody>
      </p:sp>
      <p:pic>
        <p:nvPicPr>
          <p:cNvPr id="5" name="Picture 4" descr="BCG Growth-Share Matrix showing high and low market growth and market share. A star represents high growth potential because of high market growth and high market share. The question mark represents high growth potential because of high market growth and low market share. A dog represents low growth potential because of low market share and low market growth. A cow with a dollar sign on its forehead represents low growth potential because of low market growth and high market share.">
            <a:extLst>
              <a:ext uri="{FF2B5EF4-FFF2-40B4-BE49-F238E27FC236}">
                <a16:creationId xmlns:a16="http://schemas.microsoft.com/office/drawing/2014/main" id="{94661C52-D8AF-6F4C-8451-22FF682E1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350" y="1430721"/>
            <a:ext cx="5067300" cy="5257800"/>
          </a:xfrm>
          <a:prstGeom prst="rect">
            <a:avLst/>
          </a:prstGeom>
        </p:spPr>
      </p:pic>
    </p:spTree>
    <p:extLst>
      <p:ext uri="{BB962C8B-B14F-4D97-AF65-F5344CB8AC3E}">
        <p14:creationId xmlns:p14="http://schemas.microsoft.com/office/powerpoint/2010/main" val="34290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Strategies</a:t>
            </a:r>
          </a:p>
        </p:txBody>
      </p:sp>
      <p:sp>
        <p:nvSpPr>
          <p:cNvPr id="3" name="Content Placeholder 2"/>
          <p:cNvSpPr>
            <a:spLocks noGrp="1"/>
          </p:cNvSpPr>
          <p:nvPr>
            <p:ph type="body" idx="1"/>
          </p:nvPr>
        </p:nvSpPr>
        <p:spPr/>
        <p:txBody>
          <a:bodyPr/>
          <a:lstStyle/>
          <a:p>
            <a:pPr marL="28575" indent="0">
              <a:buNone/>
            </a:pPr>
            <a:r>
              <a:rPr lang="en-US" dirty="0"/>
              <a:t>Each strategy entails a different level of risk</a:t>
            </a:r>
          </a:p>
          <a:p>
            <a:r>
              <a:rPr lang="en-US" dirty="0"/>
              <a:t>Market penetration</a:t>
            </a:r>
          </a:p>
          <a:p>
            <a:r>
              <a:rPr lang="en-US" dirty="0"/>
              <a:t>Market development</a:t>
            </a:r>
          </a:p>
          <a:p>
            <a:r>
              <a:rPr lang="en-US" dirty="0"/>
              <a:t>Product development</a:t>
            </a:r>
          </a:p>
          <a:p>
            <a:r>
              <a:rPr lang="en-US" dirty="0"/>
              <a:t>Diversification</a:t>
            </a:r>
          </a:p>
        </p:txBody>
      </p:sp>
    </p:spTree>
    <p:extLst>
      <p:ext uri="{BB962C8B-B14F-4D97-AF65-F5344CB8AC3E}">
        <p14:creationId xmlns:p14="http://schemas.microsoft.com/office/powerpoint/2010/main" val="195361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Market Strategy Important?</a:t>
            </a:r>
          </a:p>
        </p:txBody>
      </p:sp>
      <p:sp>
        <p:nvSpPr>
          <p:cNvPr id="4" name="Text Placeholder 3">
            <a:extLst>
              <a:ext uri="{FF2B5EF4-FFF2-40B4-BE49-F238E27FC236}">
                <a16:creationId xmlns:a16="http://schemas.microsoft.com/office/drawing/2014/main" id="{4CF02194-01D6-2545-A7E0-05030623A1D0}"/>
              </a:ext>
            </a:extLst>
          </p:cNvPr>
          <p:cNvSpPr>
            <a:spLocks noGrp="1"/>
          </p:cNvSpPr>
          <p:nvPr>
            <p:ph type="body" idx="1"/>
          </p:nvPr>
        </p:nvSpPr>
        <p:spPr>
          <a:xfrm>
            <a:off x="838200" y="1825625"/>
            <a:ext cx="10515600" cy="1001796"/>
          </a:xfrm>
        </p:spPr>
        <p:txBody>
          <a:bodyPr/>
          <a:lstStyle/>
          <a:p>
            <a:pPr marL="28575" indent="0" fontAlgn="base">
              <a:buNone/>
            </a:pPr>
            <a:r>
              <a:rPr lang="en-US" b="1" cap="all" dirty="0"/>
              <a:t>TOP 20 REASONS STARTUPS FAIL</a:t>
            </a:r>
            <a:r>
              <a:rPr lang="en-US" b="1" u="sng" cap="all" baseline="30000" dirty="0">
                <a:hlinkClick r:id="rId3" tooltip="https://www.cbinsights.com/research/startup-failure-reasons-top/"/>
              </a:rPr>
              <a:t>[1]</a:t>
            </a:r>
            <a:endParaRPr lang="en-US" b="1" cap="all" dirty="0"/>
          </a:p>
          <a:p>
            <a:pPr marL="28575" indent="0" fontAlgn="base">
              <a:buNone/>
            </a:pPr>
            <a:r>
              <a:rPr lang="en-US" dirty="0"/>
              <a:t>Note: You may notice that the percentages in this equal far greater than 100%. This is because there are often multiple reasons a startup failed.</a:t>
            </a:r>
          </a:p>
        </p:txBody>
      </p:sp>
      <p:sp>
        <p:nvSpPr>
          <p:cNvPr id="5" name="Rectangle 4">
            <a:extLst>
              <a:ext uri="{FF2B5EF4-FFF2-40B4-BE49-F238E27FC236}">
                <a16:creationId xmlns:a16="http://schemas.microsoft.com/office/drawing/2014/main" id="{B652CB92-322D-E04C-8266-BA0E5E596556}"/>
              </a:ext>
            </a:extLst>
          </p:cNvPr>
          <p:cNvSpPr/>
          <p:nvPr/>
        </p:nvSpPr>
        <p:spPr>
          <a:xfrm>
            <a:off x="838200" y="3069792"/>
            <a:ext cx="3890211" cy="2462213"/>
          </a:xfrm>
          <a:prstGeom prst="rect">
            <a:avLst/>
          </a:prstGeom>
        </p:spPr>
        <p:txBody>
          <a:bodyPr wrap="square">
            <a:spAutoFit/>
          </a:bodyPr>
          <a:lstStyle/>
          <a:p>
            <a:pPr marL="342900" indent="-342900" fontAlgn="base">
              <a:buFont typeface="+mj-lt"/>
              <a:buAutoNum type="arabicPeriod"/>
            </a:pPr>
            <a:r>
              <a:rPr lang="en-US" dirty="0">
                <a:latin typeface="Century Gothic" panose="020B0502020202020204" pitchFamily="34" charset="0"/>
              </a:rPr>
              <a:t>No Market Need (42%)</a:t>
            </a:r>
          </a:p>
          <a:p>
            <a:pPr marL="342900" indent="-342900" fontAlgn="base">
              <a:buFont typeface="+mj-lt"/>
              <a:buAutoNum type="arabicPeriod"/>
            </a:pPr>
            <a:r>
              <a:rPr lang="en-US" dirty="0">
                <a:latin typeface="Century Gothic" panose="020B0502020202020204" pitchFamily="34" charset="0"/>
              </a:rPr>
              <a:t>Ran Out of Cash (29%)</a:t>
            </a:r>
          </a:p>
          <a:p>
            <a:pPr marL="342900" indent="-342900" fontAlgn="base">
              <a:buFont typeface="+mj-lt"/>
              <a:buAutoNum type="arabicPeriod"/>
            </a:pPr>
            <a:r>
              <a:rPr lang="en-US" dirty="0">
                <a:latin typeface="Century Gothic" panose="020B0502020202020204" pitchFamily="34" charset="0"/>
              </a:rPr>
              <a:t>Not the Right Team (23%)</a:t>
            </a:r>
          </a:p>
          <a:p>
            <a:pPr marL="342900" indent="-342900" fontAlgn="base">
              <a:buFont typeface="+mj-lt"/>
              <a:buAutoNum type="arabicPeriod"/>
            </a:pPr>
            <a:r>
              <a:rPr lang="en-US" dirty="0">
                <a:latin typeface="Century Gothic" panose="020B0502020202020204" pitchFamily="34" charset="0"/>
              </a:rPr>
              <a:t>Get Outcompeted (19%)</a:t>
            </a:r>
          </a:p>
          <a:p>
            <a:pPr marL="342900" indent="-342900" fontAlgn="base">
              <a:buFont typeface="+mj-lt"/>
              <a:buAutoNum type="arabicPeriod"/>
            </a:pPr>
            <a:r>
              <a:rPr lang="en-US" dirty="0">
                <a:latin typeface="Century Gothic" panose="020B0502020202020204" pitchFamily="34" charset="0"/>
              </a:rPr>
              <a:t>Pricing/Cost Issues (18%)</a:t>
            </a:r>
          </a:p>
          <a:p>
            <a:pPr marL="342900" indent="-342900" fontAlgn="base">
              <a:buFont typeface="+mj-lt"/>
              <a:buAutoNum type="arabicPeriod"/>
            </a:pPr>
            <a:r>
              <a:rPr lang="en-US" dirty="0">
                <a:latin typeface="Century Gothic" panose="020B0502020202020204" pitchFamily="34" charset="0"/>
              </a:rPr>
              <a:t>Poor Product (17%)</a:t>
            </a:r>
          </a:p>
          <a:p>
            <a:pPr marL="342900" indent="-342900" fontAlgn="base">
              <a:buFont typeface="+mj-lt"/>
              <a:buAutoNum type="arabicPeriod"/>
            </a:pPr>
            <a:r>
              <a:rPr lang="en-US" dirty="0">
                <a:latin typeface="Century Gothic" panose="020B0502020202020204" pitchFamily="34" charset="0"/>
              </a:rPr>
              <a:t>Need/Lack Business Model (17%)</a:t>
            </a:r>
          </a:p>
          <a:p>
            <a:pPr marL="342900" indent="-342900" fontAlgn="base">
              <a:buFont typeface="+mj-lt"/>
              <a:buAutoNum type="arabicPeriod"/>
            </a:pPr>
            <a:r>
              <a:rPr lang="en-US" dirty="0">
                <a:latin typeface="Century Gothic" panose="020B0502020202020204" pitchFamily="34" charset="0"/>
              </a:rPr>
              <a:t>Poor Marketing (14%)</a:t>
            </a:r>
          </a:p>
          <a:p>
            <a:pPr marL="342900" indent="-342900" fontAlgn="base">
              <a:buFont typeface="+mj-lt"/>
              <a:buAutoNum type="arabicPeriod"/>
            </a:pPr>
            <a:r>
              <a:rPr lang="en-US" dirty="0">
                <a:latin typeface="Century Gothic" panose="020B0502020202020204" pitchFamily="34" charset="0"/>
              </a:rPr>
              <a:t>Ignore Customers (14%)</a:t>
            </a:r>
          </a:p>
          <a:p>
            <a:pPr marL="342900" indent="-342900" fontAlgn="base">
              <a:buFont typeface="+mj-lt"/>
              <a:buAutoNum type="arabicPeriod"/>
            </a:pPr>
            <a:r>
              <a:rPr lang="en-US" dirty="0">
                <a:latin typeface="Century Gothic" panose="020B0502020202020204" pitchFamily="34" charset="0"/>
              </a:rPr>
              <a:t>Product Mis-Timed (13%)</a:t>
            </a:r>
          </a:p>
          <a:p>
            <a:pPr marL="342900" indent="-342900">
              <a:buFont typeface="+mj-lt"/>
              <a:buAutoNum type="arabicPeriod"/>
            </a:pPr>
            <a:endParaRPr lang="en-US" dirty="0">
              <a:latin typeface="Century Gothic" panose="020B0502020202020204" pitchFamily="34" charset="0"/>
            </a:endParaRPr>
          </a:p>
        </p:txBody>
      </p:sp>
      <p:sp>
        <p:nvSpPr>
          <p:cNvPr id="6" name="Rectangle 5">
            <a:extLst>
              <a:ext uri="{FF2B5EF4-FFF2-40B4-BE49-F238E27FC236}">
                <a16:creationId xmlns:a16="http://schemas.microsoft.com/office/drawing/2014/main" id="{78E26E0F-09C2-D64A-B590-C973D5EBC95D}"/>
              </a:ext>
            </a:extLst>
          </p:cNvPr>
          <p:cNvSpPr/>
          <p:nvPr/>
        </p:nvSpPr>
        <p:spPr>
          <a:xfrm>
            <a:off x="5731042" y="3069792"/>
            <a:ext cx="6096000" cy="2246769"/>
          </a:xfrm>
          <a:prstGeom prst="rect">
            <a:avLst/>
          </a:prstGeom>
        </p:spPr>
        <p:txBody>
          <a:bodyPr>
            <a:spAutoFit/>
          </a:bodyPr>
          <a:lstStyle/>
          <a:p>
            <a:pPr marL="342900" indent="-342900" fontAlgn="base">
              <a:buFont typeface="+mj-lt"/>
              <a:buAutoNum type="arabicPeriod" startAt="11"/>
            </a:pPr>
            <a:r>
              <a:rPr lang="en-US" dirty="0">
                <a:latin typeface="Century Gothic" panose="020B0502020202020204" pitchFamily="34" charset="0"/>
              </a:rPr>
              <a:t>Lose Focus (13%)</a:t>
            </a:r>
          </a:p>
          <a:p>
            <a:pPr marL="342900" indent="-342900" fontAlgn="base">
              <a:buFont typeface="+mj-lt"/>
              <a:buAutoNum type="arabicPeriod" startAt="11"/>
            </a:pPr>
            <a:r>
              <a:rPr lang="en-US" dirty="0">
                <a:latin typeface="Century Gothic" panose="020B0502020202020204" pitchFamily="34" charset="0"/>
              </a:rPr>
              <a:t>Disharmony on Team/Investors (13%)</a:t>
            </a:r>
          </a:p>
          <a:p>
            <a:pPr marL="342900" indent="-342900" fontAlgn="base">
              <a:buFont typeface="+mj-lt"/>
              <a:buAutoNum type="arabicPeriod" startAt="11"/>
            </a:pPr>
            <a:r>
              <a:rPr lang="en-US" dirty="0">
                <a:latin typeface="Century Gothic" panose="020B0502020202020204" pitchFamily="34" charset="0"/>
              </a:rPr>
              <a:t>Pivot gone bad (10%)</a:t>
            </a:r>
          </a:p>
          <a:p>
            <a:pPr marL="342900" indent="-342900" fontAlgn="base">
              <a:buFont typeface="+mj-lt"/>
              <a:buAutoNum type="arabicPeriod" startAt="11"/>
            </a:pPr>
            <a:r>
              <a:rPr lang="en-US" dirty="0">
                <a:latin typeface="Century Gothic" panose="020B0502020202020204" pitchFamily="34" charset="0"/>
              </a:rPr>
              <a:t>Lack Passion (9%)</a:t>
            </a:r>
          </a:p>
          <a:p>
            <a:pPr marL="342900" indent="-342900" fontAlgn="base">
              <a:buFont typeface="+mj-lt"/>
              <a:buAutoNum type="arabicPeriod" startAt="11"/>
            </a:pPr>
            <a:r>
              <a:rPr lang="en-US" dirty="0">
                <a:latin typeface="Century Gothic" panose="020B0502020202020204" pitchFamily="34" charset="0"/>
              </a:rPr>
              <a:t>Bad Location (9%)</a:t>
            </a:r>
          </a:p>
          <a:p>
            <a:pPr marL="342900" indent="-342900" fontAlgn="base">
              <a:buFont typeface="+mj-lt"/>
              <a:buAutoNum type="arabicPeriod" startAt="11"/>
            </a:pPr>
            <a:r>
              <a:rPr lang="en-US" dirty="0">
                <a:latin typeface="Century Gothic" panose="020B0502020202020204" pitchFamily="34" charset="0"/>
              </a:rPr>
              <a:t>No Financing/Investor Interest (8%)</a:t>
            </a:r>
          </a:p>
          <a:p>
            <a:pPr marL="342900" indent="-342900" fontAlgn="base">
              <a:buFont typeface="+mj-lt"/>
              <a:buAutoNum type="arabicPeriod" startAt="11"/>
            </a:pPr>
            <a:r>
              <a:rPr lang="en-US" dirty="0">
                <a:latin typeface="Century Gothic" panose="020B0502020202020204" pitchFamily="34" charset="0"/>
              </a:rPr>
              <a:t>Legal Challenges (8%)</a:t>
            </a:r>
          </a:p>
          <a:p>
            <a:pPr marL="342900" indent="-342900" fontAlgn="base">
              <a:buFont typeface="+mj-lt"/>
              <a:buAutoNum type="arabicPeriod" startAt="11"/>
            </a:pPr>
            <a:r>
              <a:rPr lang="en-US" dirty="0">
                <a:latin typeface="Century Gothic" panose="020B0502020202020204" pitchFamily="34" charset="0"/>
              </a:rPr>
              <a:t>Don’t Use Network/Advisors (8%)</a:t>
            </a:r>
          </a:p>
          <a:p>
            <a:pPr marL="342900" indent="-342900" fontAlgn="base">
              <a:buFont typeface="+mj-lt"/>
              <a:buAutoNum type="arabicPeriod" startAt="11"/>
            </a:pPr>
            <a:r>
              <a:rPr lang="en-US" dirty="0">
                <a:latin typeface="Century Gothic" panose="020B0502020202020204" pitchFamily="34" charset="0"/>
              </a:rPr>
              <a:t>Burn Out (8%)</a:t>
            </a:r>
          </a:p>
          <a:p>
            <a:pPr marL="342900" indent="-342900" fontAlgn="base">
              <a:buFont typeface="+mj-lt"/>
              <a:buAutoNum type="arabicPeriod" startAt="11"/>
            </a:pPr>
            <a:r>
              <a:rPr lang="en-US" dirty="0">
                <a:latin typeface="Century Gothic" panose="020B0502020202020204" pitchFamily="34" charset="0"/>
              </a:rPr>
              <a:t>Failure to Pivot (7%)</a:t>
            </a:r>
          </a:p>
        </p:txBody>
      </p:sp>
    </p:spTree>
    <p:extLst>
      <p:ext uri="{BB962C8B-B14F-4D97-AF65-F5344CB8AC3E}">
        <p14:creationId xmlns:p14="http://schemas.microsoft.com/office/powerpoint/2010/main" val="176642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Buyer Personas</a:t>
            </a:r>
          </a:p>
        </p:txBody>
      </p:sp>
      <p:pic>
        <p:nvPicPr>
          <p:cNvPr id="8194" name="Picture 2" descr="Example of buyer persona write-up: Kyle Fisher: Potential Drake Motors Small SuV Buyer. Includes photo of smiling middle-aged man with the caption &quot;I want a vehicle with outstanding fuel economy, smart features, and enough space for me and my family.&quot; Personal profile: Kyle is a 42-year-old and owner of a late-model Ford Escape. He's an active father of two, still plays team sports and is always connected to friends and the family through the internet and his mobile phone. Kyle is looking for a vehicle that offers outstanding fuel economy since he commutes approximately 90 miles round trip each day. He's also considering the Ford Escape Hybrid, Toyota Highlander, the Honda CR-V and the Ford Flex He uses a variety of review and third-party print research sites in addition to dealer catalogs. Kyle's product-content needs: information supporting fuel economy; photos and video that highlight vehicle's technology and stylish features; guidance, education, and reassurance that the brand can be trusted; competitive comparisons to his current vehicle; ability to gather and share information easily. Background: 42-year-old Caucasian male; father of two; plays drop-in hockey 3 mornings a week; uses vehicle daily for commuting, picking up kids from sports, weekend coaching and vacations; drives long distances and puts 20,000 miles on vehicle every year. Attributes: upper-middle class; smartphone and laptop user; influenced by online reviews, heavy user of print; iPod and Smartphone user; spends time reading in social media researching, but less time contributi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273675" y="711200"/>
            <a:ext cx="6918325"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3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Buyer Persona?</a:t>
            </a:r>
          </a:p>
        </p:txBody>
      </p:sp>
      <p:sp>
        <p:nvSpPr>
          <p:cNvPr id="3" name="Content Placeholder 2"/>
          <p:cNvSpPr>
            <a:spLocks noGrp="1"/>
          </p:cNvSpPr>
          <p:nvPr>
            <p:ph type="body" idx="1"/>
          </p:nvPr>
        </p:nvSpPr>
        <p:spPr/>
        <p:txBody>
          <a:bodyPr/>
          <a:lstStyle/>
          <a:p>
            <a:pPr marL="28575" indent="0">
              <a:buNone/>
            </a:pPr>
            <a:r>
              <a:rPr lang="en-US" dirty="0"/>
              <a:t>Fictional, generalized representations of an ideal customer that help a marketer understand current and potential customers better</a:t>
            </a:r>
          </a:p>
          <a:p>
            <a:endParaRPr lang="en-US" dirty="0"/>
          </a:p>
        </p:txBody>
      </p:sp>
    </p:spTree>
    <p:extLst>
      <p:ext uri="{BB962C8B-B14F-4D97-AF65-F5344CB8AC3E}">
        <p14:creationId xmlns:p14="http://schemas.microsoft.com/office/powerpoint/2010/main" val="58927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Relationships Management</a:t>
            </a:r>
          </a:p>
        </p:txBody>
      </p:sp>
      <p:sp>
        <p:nvSpPr>
          <p:cNvPr id="3" name="Content Placeholder 2"/>
          <p:cNvSpPr>
            <a:spLocks noGrp="1"/>
          </p:cNvSpPr>
          <p:nvPr>
            <p:ph type="body" idx="1"/>
          </p:nvPr>
        </p:nvSpPr>
        <p:spPr/>
        <p:txBody>
          <a:bodyPr/>
          <a:lstStyle/>
          <a:p>
            <a:r>
              <a:rPr lang="en-US" dirty="0"/>
              <a:t>A discipline in marketing combining database and computer technology with customer service and marketing communications</a:t>
            </a:r>
          </a:p>
          <a:p>
            <a:r>
              <a:rPr lang="en-US" dirty="0"/>
              <a:t>Customer relationship management seeks to create more meaningful one-on-one communications with the customer by applying customer data (demographic, industry, buying history, etc.) to every communications vehicle</a:t>
            </a:r>
          </a:p>
          <a:p>
            <a:endParaRPr lang="en-US" dirty="0"/>
          </a:p>
        </p:txBody>
      </p:sp>
    </p:spTree>
    <p:extLst>
      <p:ext uri="{BB962C8B-B14F-4D97-AF65-F5344CB8AC3E}">
        <p14:creationId xmlns:p14="http://schemas.microsoft.com/office/powerpoint/2010/main" val="380024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type="body" idx="1"/>
          </p:nvPr>
        </p:nvSpPr>
        <p:spPr/>
        <p:txBody>
          <a:bodyPr/>
          <a:lstStyle/>
          <a:p>
            <a:pPr marL="28575" indent="0">
              <a:buNone/>
            </a:pPr>
            <a:r>
              <a:rPr lang="en-US" dirty="0"/>
              <a:t>Barbecue blends wants to sell their line of spice rubs in China. What growth strategy is this?</a:t>
            </a:r>
          </a:p>
        </p:txBody>
      </p:sp>
    </p:spTree>
    <p:extLst>
      <p:ext uri="{BB962C8B-B14F-4D97-AF65-F5344CB8AC3E}">
        <p14:creationId xmlns:p14="http://schemas.microsoft.com/office/powerpoint/2010/main" val="342228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How do marketing strategies align with corporate strategies?</a:t>
            </a:r>
          </a:p>
          <a:p>
            <a:r>
              <a:rPr lang="en-US" dirty="0"/>
              <a:t>What are the inputs and components of a marketing strategy?</a:t>
            </a:r>
          </a:p>
          <a:p>
            <a:r>
              <a:rPr lang="en-US" dirty="0"/>
              <a:t>How are common analytic tools used to inform the organization’s strategy?</a:t>
            </a:r>
          </a:p>
          <a:p>
            <a:r>
              <a:rPr lang="en-US" dirty="0"/>
              <a:t>What are some examples of corporate strategies?</a:t>
            </a:r>
          </a:p>
          <a:p>
            <a:r>
              <a:rPr lang="en-US" dirty="0"/>
              <a:t>How are the development and maintenance of customer relationships an essential part of an organization’s marketing strategy?</a:t>
            </a:r>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Strategy?</a:t>
            </a:r>
          </a:p>
        </p:txBody>
      </p:sp>
      <p:sp>
        <p:nvSpPr>
          <p:cNvPr id="3" name="Text Placeholder 2">
            <a:extLst>
              <a:ext uri="{FF2B5EF4-FFF2-40B4-BE49-F238E27FC236}">
                <a16:creationId xmlns:a16="http://schemas.microsoft.com/office/drawing/2014/main" id="{874AC98C-7ACA-D04A-B8EB-FC41AF2D855D}"/>
              </a:ext>
            </a:extLst>
          </p:cNvPr>
          <p:cNvSpPr>
            <a:spLocks noGrp="1"/>
          </p:cNvSpPr>
          <p:nvPr>
            <p:ph type="body" idx="1"/>
          </p:nvPr>
        </p:nvSpPr>
        <p:spPr/>
        <p:txBody>
          <a:bodyPr/>
          <a:lstStyle/>
          <a:p>
            <a:endParaRPr lang="en-US"/>
          </a:p>
        </p:txBody>
      </p:sp>
      <p:pic>
        <p:nvPicPr>
          <p:cNvPr id="9218" name="Picture 2" descr="Lego woman holding a map, standing at a crossroads labeled &quot;Boom&quot; and &quot;Bus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90691"/>
            <a:ext cx="9144000"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2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Identifies Where We Will Compete</a:t>
            </a:r>
          </a:p>
        </p:txBody>
      </p:sp>
      <p:sp>
        <p:nvSpPr>
          <p:cNvPr id="3" name="Content Placeholder 2"/>
          <p:cNvSpPr>
            <a:spLocks noGrp="1"/>
          </p:cNvSpPr>
          <p:nvPr>
            <p:ph type="body" idx="1"/>
          </p:nvPr>
        </p:nvSpPr>
        <p:spPr>
          <a:xfrm>
            <a:off x="838200" y="1825625"/>
            <a:ext cx="5137877" cy="4351338"/>
          </a:xfrm>
        </p:spPr>
        <p:txBody>
          <a:bodyPr/>
          <a:lstStyle/>
          <a:p>
            <a:r>
              <a:rPr lang="en-US" dirty="0"/>
              <a:t>The strategy determines which markets we will pursue, where we will sell our goods and services</a:t>
            </a:r>
          </a:p>
          <a:p>
            <a:r>
              <a:rPr lang="en-US" dirty="0"/>
              <a:t>Focuses efforts on a specific target market</a:t>
            </a:r>
          </a:p>
          <a:p>
            <a:r>
              <a:rPr lang="en-US" dirty="0"/>
              <a:t>Tactics indicate specific actions that we will take in those markets.</a:t>
            </a:r>
          </a:p>
          <a:p>
            <a:endParaRPr lang="en-US" dirty="0"/>
          </a:p>
        </p:txBody>
      </p:sp>
      <p:pic>
        <p:nvPicPr>
          <p:cNvPr id="12290" name="Picture 2" descr="Hand-drawn map, colored in black, red, blue and green, labeled Chantilly, mounted on archival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923" y="1825625"/>
            <a:ext cx="5137877" cy="398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4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Describes the Unique Value for Customers</a:t>
            </a:r>
          </a:p>
        </p:txBody>
      </p:sp>
      <p:sp>
        <p:nvSpPr>
          <p:cNvPr id="3" name="Content Placeholder 2"/>
          <p:cNvSpPr>
            <a:spLocks noGrp="1"/>
          </p:cNvSpPr>
          <p:nvPr>
            <p:ph type="body" idx="1"/>
          </p:nvPr>
        </p:nvSpPr>
        <p:spPr>
          <a:xfrm>
            <a:off x="838200" y="1825625"/>
            <a:ext cx="5257800" cy="4351338"/>
          </a:xfrm>
        </p:spPr>
        <p:txBody>
          <a:bodyPr/>
          <a:lstStyle/>
          <a:p>
            <a:r>
              <a:rPr lang="en-US" dirty="0"/>
              <a:t>When developing a strategy, the aim is to identify unique benefits in the products or services that customers value and that differ from what competitors offer</a:t>
            </a:r>
          </a:p>
          <a:p>
            <a:r>
              <a:rPr lang="en-US" dirty="0"/>
              <a:t>A strategy should define and clarify the unique value.</a:t>
            </a:r>
          </a:p>
          <a:p>
            <a:r>
              <a:rPr lang="en-US" dirty="0"/>
              <a:t>Tactics include the tasks of creating, delivering, and expanding the value</a:t>
            </a:r>
          </a:p>
        </p:txBody>
      </p:sp>
      <p:pic>
        <p:nvPicPr>
          <p:cNvPr id="11266" name="Picture 2" descr="Southwest Airlines plane in f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46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0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Explains How the Company’s Assets Will Create Unique Value</a:t>
            </a:r>
          </a:p>
        </p:txBody>
      </p:sp>
      <p:sp>
        <p:nvSpPr>
          <p:cNvPr id="3" name="Content Placeholder 2"/>
          <p:cNvSpPr>
            <a:spLocks noGrp="1"/>
          </p:cNvSpPr>
          <p:nvPr>
            <p:ph type="body" idx="1"/>
          </p:nvPr>
        </p:nvSpPr>
        <p:spPr/>
        <p:txBody>
          <a:bodyPr/>
          <a:lstStyle/>
          <a:p>
            <a:r>
              <a:rPr lang="en-US" dirty="0"/>
              <a:t>How do the company’s activities interact and reinforce one another?  </a:t>
            </a:r>
          </a:p>
          <a:p>
            <a:r>
              <a:rPr lang="en-US" dirty="0"/>
              <a:t>For an organization to define a strategy that creates a unique and valuable position, it must bring together and align the various capabilities and resources of the business</a:t>
            </a:r>
          </a:p>
          <a:p>
            <a:r>
              <a:rPr lang="en-US" dirty="0"/>
              <a:t>Tactics are planned to reinforce this unique value</a:t>
            </a:r>
          </a:p>
          <a:p>
            <a:r>
              <a:rPr lang="en-US" dirty="0"/>
              <a:t> Effective tactics, or specific actions, must support the strategy in order for the customer to have a consistent experience with the product or service that aligns with the unique value that the company is seeking to deliver</a:t>
            </a:r>
          </a:p>
          <a:p>
            <a:endParaRPr lang="en-US" dirty="0"/>
          </a:p>
        </p:txBody>
      </p:sp>
    </p:spTree>
    <p:extLst>
      <p:ext uri="{BB962C8B-B14F-4D97-AF65-F5344CB8AC3E}">
        <p14:creationId xmlns:p14="http://schemas.microsoft.com/office/powerpoint/2010/main" val="201115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Determines How the Company Will Sustain Unique Value</a:t>
            </a:r>
          </a:p>
        </p:txBody>
      </p:sp>
      <p:sp>
        <p:nvSpPr>
          <p:cNvPr id="3" name="Content Placeholder 2"/>
          <p:cNvSpPr>
            <a:spLocks noGrp="1"/>
          </p:cNvSpPr>
          <p:nvPr>
            <p:ph type="body" idx="1"/>
          </p:nvPr>
        </p:nvSpPr>
        <p:spPr/>
        <p:txBody>
          <a:bodyPr/>
          <a:lstStyle/>
          <a:p>
            <a:r>
              <a:rPr lang="en-US" dirty="0"/>
              <a:t>Over time, competitors will try to eliminate the company’s advantage or copy the areas where it is successful</a:t>
            </a:r>
          </a:p>
          <a:p>
            <a:r>
              <a:rPr lang="en-US" dirty="0"/>
              <a:t>How will the company continue to provide unique value and protect or expand the areas in which it has an advantage?</a:t>
            </a:r>
          </a:p>
          <a:p>
            <a:r>
              <a:rPr lang="en-US" dirty="0"/>
              <a:t>As the company refines its strategy retain or expand its advantage, the tactics must also be adjusted to execute the strategy effectively</a:t>
            </a:r>
          </a:p>
          <a:p>
            <a:endParaRPr lang="en-US" dirty="0"/>
          </a:p>
        </p:txBody>
      </p:sp>
    </p:spTree>
    <p:extLst>
      <p:ext uri="{BB962C8B-B14F-4D97-AF65-F5344CB8AC3E}">
        <p14:creationId xmlns:p14="http://schemas.microsoft.com/office/powerpoint/2010/main" val="154801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Statement</a:t>
            </a:r>
          </a:p>
        </p:txBody>
      </p:sp>
      <p:sp>
        <p:nvSpPr>
          <p:cNvPr id="3" name="Content Placeholder 2"/>
          <p:cNvSpPr>
            <a:spLocks noGrp="1"/>
          </p:cNvSpPr>
          <p:nvPr>
            <p:ph type="body" idx="1"/>
          </p:nvPr>
        </p:nvSpPr>
        <p:spPr>
          <a:xfrm>
            <a:off x="838200" y="1825625"/>
            <a:ext cx="5550568" cy="4351338"/>
          </a:xfrm>
        </p:spPr>
        <p:txBody>
          <a:bodyPr/>
          <a:lstStyle/>
          <a:p>
            <a:pPr marL="28575" indent="0">
              <a:buNone/>
            </a:pPr>
            <a:r>
              <a:rPr lang="en-US" dirty="0"/>
              <a:t>The mission statement explains why an organization exists</a:t>
            </a:r>
          </a:p>
        </p:txBody>
      </p:sp>
      <p:pic>
        <p:nvPicPr>
          <p:cNvPr id="5" name="Picture 4" descr="The Market Planning Process: vertical Flowchart with 7 layers. From top, Layer 1 “Corporate Mission” [highlighted in gold] points to Layer 2 “Situational Analysis” [blue], points Layer 3 “Internal Factors: Strengths &amp; Weaknesses” and “External Factors: Opportunities &amp; Threats” [blue], points to Layer 4 “Corporate Strategy: Objectives &amp; Tactics” [blue]. Layers 2-4 are connected with gray lines, as one sub-unit. This points to Layer 5 “Marketing Strategy: Objectives &amp; Tactics” [blue], to Layer 6, a graphic showing “Target Market” as the central piece of the 4 Ps surrounding it: Product, Price, Promotion, Place [all blue]. The final layer is “Implementation &amp; Evaluation” [blue]. Layers 5-7 are connected with gray lines, as a second sub-unit. ">
            <a:extLst>
              <a:ext uri="{FF2B5EF4-FFF2-40B4-BE49-F238E27FC236}">
                <a16:creationId xmlns:a16="http://schemas.microsoft.com/office/drawing/2014/main" id="{06DBE864-9DEF-9D40-9906-834A65665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665" y="0"/>
            <a:ext cx="4649135" cy="6858000"/>
          </a:xfrm>
          <a:prstGeom prst="rect">
            <a:avLst/>
          </a:prstGeom>
        </p:spPr>
      </p:pic>
    </p:spTree>
    <p:extLst>
      <p:ext uri="{BB962C8B-B14F-4D97-AF65-F5344CB8AC3E}">
        <p14:creationId xmlns:p14="http://schemas.microsoft.com/office/powerpoint/2010/main" val="170505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Objectives are:</a:t>
            </a:r>
          </a:p>
        </p:txBody>
      </p:sp>
      <p:sp>
        <p:nvSpPr>
          <p:cNvPr id="3" name="Content Placeholder 2"/>
          <p:cNvSpPr>
            <a:spLocks noGrp="1"/>
          </p:cNvSpPr>
          <p:nvPr>
            <p:ph type="body" idx="1"/>
          </p:nvPr>
        </p:nvSpPr>
        <p:spPr/>
        <p:txBody>
          <a:bodyPr/>
          <a:lstStyle/>
          <a:p>
            <a:r>
              <a:rPr lang="en-US" dirty="0"/>
              <a:t>Specific</a:t>
            </a:r>
          </a:p>
          <a:p>
            <a:r>
              <a:rPr lang="en-US" dirty="0"/>
              <a:t>Measurable</a:t>
            </a:r>
          </a:p>
          <a:p>
            <a:r>
              <a:rPr lang="en-US" dirty="0"/>
              <a:t>Have a time frame</a:t>
            </a:r>
          </a:p>
          <a:p>
            <a:endParaRPr lang="en-US" dirty="0"/>
          </a:p>
        </p:txBody>
      </p:sp>
      <p:pic>
        <p:nvPicPr>
          <p:cNvPr id="14338" name="Picture 2" descr="A child climbing a brightly colored brick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375758" cy="302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696604"/>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3183</TotalTime>
  <Words>1231</Words>
  <Application>Microsoft Macintosh PowerPoint</Application>
  <PresentationFormat>Widescreen</PresentationFormat>
  <Paragraphs>131</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Tahoma</vt:lpstr>
      <vt:lpstr>marketing</vt:lpstr>
      <vt:lpstr>Principles of Marketing</vt:lpstr>
      <vt:lpstr>Why is a Market Strategy Important?</vt:lpstr>
      <vt:lpstr>What is Strategy?</vt:lpstr>
      <vt:lpstr>Strategy Identifies Where We Will Compete</vt:lpstr>
      <vt:lpstr>Strategy Describes the Unique Value for Customers</vt:lpstr>
      <vt:lpstr>Strategy Explains How the Company’s Assets Will Create Unique Value</vt:lpstr>
      <vt:lpstr>Strategy Determines How the Company Will Sustain Unique Value</vt:lpstr>
      <vt:lpstr>Mission Statement</vt:lpstr>
      <vt:lpstr>Effective Objectives are:</vt:lpstr>
      <vt:lpstr>Aligning Annual Company and Marketing Objectives: Example 1</vt:lpstr>
      <vt:lpstr>Aligning Annual Company and Marketing Objectives: Example 2</vt:lpstr>
      <vt:lpstr>Marketing Planning Process </vt:lpstr>
      <vt:lpstr>Implementation and Budget</vt:lpstr>
      <vt:lpstr>Return on Marketing Investment</vt:lpstr>
      <vt:lpstr>SWOT Analysis</vt:lpstr>
      <vt:lpstr>SWOT Example For A College</vt:lpstr>
      <vt:lpstr>Strategic Opportunity Matrix</vt:lpstr>
      <vt:lpstr>BCG Growth-Share Matrix</vt:lpstr>
      <vt:lpstr>Growth Strategies</vt:lpstr>
      <vt:lpstr>Buyer Personas</vt:lpstr>
      <vt:lpstr>What is a Buyer Persona?</vt:lpstr>
      <vt:lpstr>Customer Relationships Management</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65</cp:revision>
  <dcterms:created xsi:type="dcterms:W3CDTF">2017-01-24T14:54:50Z</dcterms:created>
  <dcterms:modified xsi:type="dcterms:W3CDTF">2020-07-21T22:36:54Z</dcterms:modified>
</cp:coreProperties>
</file>