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75" r:id="rId9"/>
    <p:sldId id="283" r:id="rId10"/>
    <p:sldId id="277" r:id="rId11"/>
    <p:sldId id="278" r:id="rId12"/>
    <p:sldId id="279" r:id="rId13"/>
    <p:sldId id="280" r:id="rId14"/>
    <p:sldId id="266" r:id="rId15"/>
    <p:sldId id="267" r:id="rId16"/>
    <p:sldId id="269" r:id="rId17"/>
    <p:sldId id="268" r:id="rId18"/>
    <p:sldId id="271" r:id="rId19"/>
    <p:sldId id="270" r:id="rId20"/>
    <p:sldId id="281" r:id="rId21"/>
    <p:sldId id="282" r:id="rId22"/>
    <p:sldId id="272" r:id="rId23"/>
    <p:sldId id="274" r:id="rId24"/>
    <p:sldId id="276" r:id="rId25"/>
    <p:sldId id="273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ebman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7" autoAdjust="0"/>
    <p:restoredTop sz="82160" autoAdjust="0"/>
  </p:normalViewPr>
  <p:slideViewPr>
    <p:cSldViewPr snapToGrid="0">
      <p:cViewPr varScale="1">
        <p:scale>
          <a:sx n="69" d="100"/>
          <a:sy n="69" d="100"/>
        </p:scale>
        <p:origin x="224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4AF8-4DBC-4D52-BC39-DA880392D7D5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6DF9A-4138-4CE9-A2AE-AB941378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principlesofmarketin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about/cc0" TargetMode="External"/><Relationship Id="rId4" Type="http://schemas.openxmlformats.org/officeDocument/2006/relationships/hyperlink" Target="https://unsplash.com/photos/_3Q3tsJ01n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biz/por-que-no-taqueria-portlan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spective/13987275038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hyperlink" Target="https://www.flickr.com/photos/lalalen/2565923132/" TargetMode="External"/><Relationship Id="rId4" Type="http://schemas.openxmlformats.org/officeDocument/2006/relationships/hyperlink" Target="https://creativecommons.org/licenses/by-sa/4.0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dictionary.com/advertis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branding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zeronly/10147130996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ictionary.cambridge.org/us/dictionary/english/customer-lifetime-value" TargetMode="External"/><Relationship Id="rId4" Type="http://schemas.openxmlformats.org/officeDocument/2006/relationships/hyperlink" Target="https://creativecommons.org/licenses/by-nd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morgan/5517848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text in these slides is taken from  </a:t>
            </a:r>
            <a:r>
              <a:rPr lang="en-US" dirty="0">
                <a:hlinkClick r:id="rId3"/>
              </a:rPr>
              <a:t>https://courses.lumenlearning.com/wmopen-principlesofmarketing/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, where it is published under one or more open licenses.</a:t>
            </a:r>
            <a:endParaRPr lang="en-US" b="0" dirty="0">
              <a:effectLst/>
              <a:latin typeface="GillSans Light" panose="020B0402020204020204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GillSans Light" panose="020B04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Image: "Shopping freak." Provided by: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freestocks.org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Located at: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https://unsplash.com/photos/_3Q3tsJ01nc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Content Type: CC Licensed Content, Shared Previously. License: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CC0: No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latin typeface="GillSans Light" panose="020B0402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Yelp Review.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Yelp.com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https://www.yelp.com/biz/por-que-no-taqueria-portland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Terms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9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Race for the Cure.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Barnes.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https://www.flickr.com/photos/perspective/13987275038/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BY-SA: Attribution-ShareAlike</a:t>
            </a: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Flugtag (22).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Helen Crook.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https://www.flickr.com/photos/lalalen/2565923132/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CC BY-NC-ND: Attribution-NonCommercial-NoDerivatives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1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Amazon unicorn recommendations.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Amazon.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Terms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Marketing?, Marketing Creates Value for Customers.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2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"Advertising." The Free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http://www.thefreedictionary.com/advertising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"Branding." Business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http://www.businessdictionary.com/definition/branding.html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Marketing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 doing better than competitors at understanding, creating, delivering, and communicating value to their target customers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creating the best, most innovative product for the lowest price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Sales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a good sales team with the right tools and incentives. 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Production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low production costs, highly efficient processes, and mass distribution.</a:t>
            </a:r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Lady on a Staircase.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torbakhopper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https://www.flickr.com/photos/gazeronly/10147130996/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BY-ND: Attribution-NoDerivatives</a:t>
            </a: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"Customer Lifetime Value." Cambridge Dictionary. Accessed September 10, 2019.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http://dictionary.cambridge.org/us/dictionary/english/customer-lifetime-value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Bejing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Peter Morgan.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https://www.flickr.com/photos/pmorgan/5517848/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DB391CD0-B0FF-7C47-AEC7-712743E719D1}"/>
              </a:ext>
            </a:extLst>
          </p:cNvPr>
          <p:cNvSpPr/>
          <p:nvPr/>
        </p:nvSpPr>
        <p:spPr>
          <a:xfrm>
            <a:off x="0" y="552196"/>
            <a:ext cx="12207240" cy="268833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1519519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7FB"/>
              </a:buClr>
              <a:buSzPts val="5500"/>
              <a:buFont typeface="Century Gothic"/>
              <a:buNone/>
              <a:defRPr sz="4125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Course Title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 hasCustomPrompt="1"/>
          </p:nvPr>
        </p:nvSpPr>
        <p:spPr>
          <a:xfrm>
            <a:off x="0" y="266142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F7FB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dirty="0"/>
              <a:t>Module: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6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537882"/>
            <a:ext cx="12192000" cy="2689412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537883"/>
            <a:ext cx="10515600" cy="26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  <a:defRPr sz="3750" b="0" i="0" u="none" strike="noStrike" cap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25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0;p4">
            <a:extLst>
              <a:ext uri="{FF2B5EF4-FFF2-40B4-BE49-F238E27FC236}">
                <a16:creationId xmlns:a16="http://schemas.microsoft.com/office/drawing/2014/main" id="{AAE7BF4A-9551-9C45-B7D9-6E6531C8E0A8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9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866938FD-48A8-C945-8F8D-948D6ACBB765}"/>
              </a:ext>
            </a:extLst>
          </p:cNvPr>
          <p:cNvSpPr/>
          <p:nvPr/>
        </p:nvSpPr>
        <p:spPr>
          <a:xfrm rot="5400000">
            <a:off x="-3137554" y="3137552"/>
            <a:ext cx="6858002" cy="582894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96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EE238881-7684-6E45-838B-2C5185AA693E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9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52CFC662-DA86-E347-B571-4CAF57F1AA26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4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0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B">
            <a:alpha val="8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7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65150" marR="0" lvl="0" indent="-5143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+mj-lt"/>
        <a:buAutoNum type="arabicPeriod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and-customer-relationships/#footnote-2301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3-us-west-2.amazonaws.com/courses-images-archive-read-only/wp-content/uploads/sites/903/2015/12/23225612/5517848_8123feba03_o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in-action/#footnote-2296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in-action/#footnote-2296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2AB2-6824-F34D-9202-56D0E3F26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90" dirty="0"/>
              <a:t>Principles of Marketing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1A231B1-074C-A844-80F5-3575D4B43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1: What Is Marketing?</a:t>
            </a:r>
          </a:p>
        </p:txBody>
      </p:sp>
    </p:spTree>
    <p:extLst>
      <p:ext uri="{BB962C8B-B14F-4D97-AF65-F5344CB8AC3E}">
        <p14:creationId xmlns:p14="http://schemas.microsoft.com/office/powerpoint/2010/main" val="14575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B8F0-BA24-3747-AB61-EC62832E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CE249-790C-3640-9F8D-60AD9AD32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and Getting Acquainted</a:t>
            </a:r>
          </a:p>
          <a:p>
            <a:r>
              <a:rPr lang="en-US" dirty="0"/>
              <a:t>Providing a Satisfying Experience</a:t>
            </a:r>
          </a:p>
          <a:p>
            <a:r>
              <a:rPr lang="en-US" dirty="0"/>
              <a:t>Sustaining a Committed Relationship</a:t>
            </a:r>
          </a:p>
        </p:txBody>
      </p:sp>
    </p:spTree>
    <p:extLst>
      <p:ext uri="{BB962C8B-B14F-4D97-AF65-F5344CB8AC3E}">
        <p14:creationId xmlns:p14="http://schemas.microsoft.com/office/powerpoint/2010/main" val="82927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Meeting and Getting Acquainted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343E-A90B-774D-A48A-B7B61DD4D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Find desirable target customers, including those likely to deliver a high customer lifetime value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Understand what these customers want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Build awareness and demand for what you offer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Capture new business</a:t>
            </a:r>
            <a:endParaRPr lang="en-US" sz="2400" dirty="0">
              <a:solidFill>
                <a:srgbClr val="22222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7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Providing a Satisfying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343E-A90B-774D-A48A-B7B61DD4D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Measure and improve customer satisfaction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Track how customers’ needs and wants evolve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Develop customer confidence, trust, and goodwill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Demonstrate and communicate competitive advantage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Monitor and counter competitive forces</a:t>
            </a:r>
            <a:endParaRPr lang="en-US" sz="2400" dirty="0">
              <a:solidFill>
                <a:srgbClr val="22222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0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3FA5-E66F-4549-8701-833508AF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Sustaining a Committed Relationship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343E-A90B-774D-A48A-B7B61DD4D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Convert contacts into loyal repeat customers, rather than one-time customers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Anticipate and respond to evolving needs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Deepen relationships, expand reach of and reliance on what you offer</a:t>
            </a:r>
            <a:endParaRPr lang="en-US" sz="2400" dirty="0">
              <a:solidFill>
                <a:srgbClr val="22222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Customer Lifetime Value?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Customer lifetime value predicts how much profit the company will make from the customer during his or her lifetime relationship with the company</a:t>
            </a:r>
            <a:r>
              <a:rPr lang="en-US" baseline="30000" dirty="0"/>
              <a:t> </a:t>
            </a:r>
            <a:r>
              <a:rPr lang="en-US" baseline="30000" dirty="0">
                <a:hlinkClick r:id="rId3" tooltip="http://dictionary.cambridge.org/us/dictionary/english/customer-lifetime-value"/>
              </a:rPr>
              <a:t>[1]</a:t>
            </a:r>
            <a:r>
              <a:rPr lang="en-US" dirty="0"/>
              <a:t> </a:t>
            </a:r>
          </a:p>
        </p:txBody>
      </p:sp>
      <p:pic>
        <p:nvPicPr>
          <p:cNvPr id="1026" name="Picture 2" descr="A woman wearing a cocktail dress and hee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5801" y="755650"/>
            <a:ext cx="3251698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6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Strong Customer Relationships Help a Business?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Happy customers . . .</a:t>
            </a:r>
          </a:p>
          <a:p>
            <a:pPr lvl="1"/>
            <a:r>
              <a:rPr lang="en-US" dirty="0"/>
              <a:t>Return to buy more goods and services</a:t>
            </a:r>
          </a:p>
          <a:p>
            <a:pPr lvl="1"/>
            <a:r>
              <a:rPr lang="en-US" dirty="0"/>
              <a:t>Help market the business with positive reviews or word of mouth</a:t>
            </a:r>
          </a:p>
          <a:p>
            <a:pPr lvl="1"/>
            <a:r>
              <a:rPr lang="en-US" dirty="0"/>
              <a:t>Engage with the brand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profit companies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Increase profits by selling products or services to customers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EFA38-686F-B749-A87E-6291B7E92F8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Not for profit organizations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A5D382-770E-2546-A338-02B65C44B7D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Promote the mission by attracting donors or participants or by raising awareness of an issue or cause</a:t>
            </a:r>
          </a:p>
        </p:txBody>
      </p:sp>
    </p:spTree>
    <p:extLst>
      <p:ext uri="{BB962C8B-B14F-4D97-AF65-F5344CB8AC3E}">
        <p14:creationId xmlns:p14="http://schemas.microsoft.com/office/powerpoint/2010/main" val="149018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Customers and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1" dirty="0"/>
              <a:t>Customers</a:t>
            </a:r>
            <a:r>
              <a:rPr lang="en-US" dirty="0"/>
              <a:t> are the individuals who buy the product </a:t>
            </a:r>
          </a:p>
          <a:p>
            <a:r>
              <a:rPr lang="en-US" b="1" dirty="0"/>
              <a:t>Consumers</a:t>
            </a:r>
            <a:r>
              <a:rPr lang="en-US" dirty="0"/>
              <a:t> are the individuals who actually use the product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38100" indent="0">
              <a:buNone/>
            </a:pPr>
            <a:r>
              <a:rPr lang="en-US" sz="2100" dirty="0"/>
              <a:t>The customer and the consumer are not always the same</a:t>
            </a:r>
          </a:p>
          <a:p>
            <a:r>
              <a:rPr lang="en-US" sz="2100" dirty="0"/>
              <a:t>Example: A food distributor’s customer is the restaurant, not the diner who is the consumer</a:t>
            </a:r>
          </a:p>
        </p:txBody>
      </p:sp>
    </p:spTree>
    <p:extLst>
      <p:ext uri="{BB962C8B-B14F-4D97-AF65-F5344CB8AC3E}">
        <p14:creationId xmlns:p14="http://schemas.microsoft.com/office/powerpoint/2010/main" val="140347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vs. B2C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B2B or Business to Business companies sell products or services to other businesses</a:t>
            </a:r>
          </a:p>
          <a:p>
            <a:r>
              <a:rPr lang="en-US" dirty="0"/>
              <a:t>B2C or Business to Consumer companies sell directly to consumers</a:t>
            </a:r>
          </a:p>
          <a:p>
            <a:endParaRPr lang="en-US" dirty="0"/>
          </a:p>
        </p:txBody>
      </p:sp>
      <p:pic>
        <p:nvPicPr>
          <p:cNvPr id="6" name="Picture 2" descr="People sitting on a great variety of lounge chairs.">
            <a:hlinkClick r:id="rId3"/>
            <a:extLst>
              <a:ext uri="{FF2B5EF4-FFF2-40B4-BE49-F238E27FC236}">
                <a16:creationId xmlns:a16="http://schemas.microsoft.com/office/drawing/2014/main" id="{921DFA91-8F7B-FF4E-9162-CB3406E3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088397"/>
            <a:ext cx="6350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2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A B2B business would benefit most from 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Television advertisement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Trade show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Presentation at the rotary club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Marketing is a set of activities related to creating, communicating, delivering, and exchanging offerings that have value for others</a:t>
            </a:r>
          </a:p>
        </p:txBody>
      </p:sp>
    </p:spTree>
    <p:extLst>
      <p:ext uri="{BB962C8B-B14F-4D97-AF65-F5344CB8AC3E}">
        <p14:creationId xmlns:p14="http://schemas.microsoft.com/office/powerpoint/2010/main" val="290457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A B2C business would benefit most from 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Television advertisement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Trade show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Presentation at the rotary club</a:t>
            </a:r>
          </a:p>
        </p:txBody>
      </p:sp>
    </p:spTree>
    <p:extLst>
      <p:ext uri="{BB962C8B-B14F-4D97-AF65-F5344CB8AC3E}">
        <p14:creationId xmlns:p14="http://schemas.microsoft.com/office/powerpoint/2010/main" val="302789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A Dual focus business would benefit most from 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Television advertisement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Trade show</a:t>
            </a:r>
          </a:p>
          <a:p>
            <a:pPr marL="742950" lvl="1" indent="-342900">
              <a:buFont typeface="+mj-lt"/>
              <a:buAutoNum type="alphaLcParenR"/>
            </a:pPr>
            <a:r>
              <a:rPr lang="en-US" dirty="0"/>
              <a:t>Presentation at the rotary club</a:t>
            </a:r>
          </a:p>
        </p:txBody>
      </p:sp>
    </p:spTree>
    <p:extLst>
      <p:ext uri="{BB962C8B-B14F-4D97-AF65-F5344CB8AC3E}">
        <p14:creationId xmlns:p14="http://schemas.microsoft.com/office/powerpoint/2010/main" val="274283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Marketing Serve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Marketing can help customers find goods and services that are valuable to them</a:t>
            </a:r>
          </a:p>
        </p:txBody>
      </p:sp>
      <p:pic>
        <p:nvPicPr>
          <p:cNvPr id="1030" name="Picture 6" descr="Screenshot of Yelp page showing reviews for Por Que No?, a taqueria in Portland, Oregon. The website shows the restaurant's location, their average rating (4 stars over 1145 reviews), their price range (two on a scale of five), a series of customer photos of food taken at the restaurant, the restaurant's operating hours, a link to their full menu, and several highlights of customer reviews. The page also provides several buttons for a user to take the following actions: write a review, add a photo, share the webpage, and save the webpage.">
            <a:extLst>
              <a:ext uri="{FF2B5EF4-FFF2-40B4-BE49-F238E27FC236}">
                <a16:creationId xmlns:a16="http://schemas.microsoft.com/office/drawing/2014/main" id="{D581BD6D-1079-DF4D-AA95-9C2B61CE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2560393"/>
            <a:ext cx="6326789" cy="40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Marketing Serve Society?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Marketing helps customers and businesses find each other to make exchanges that benefit them both</a:t>
            </a:r>
          </a:p>
          <a:p>
            <a:r>
              <a:rPr lang="en-US" dirty="0"/>
              <a:t>Marketing can spread ideas and innovation</a:t>
            </a:r>
          </a:p>
        </p:txBody>
      </p:sp>
      <p:pic>
        <p:nvPicPr>
          <p:cNvPr id="5" name="Picture 4" descr="A photo of people in all pink in support of breast cancer and a photo of a Red Bull advertisement sponsering an event for breast cancer awarenes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51953"/>
            <a:ext cx="7833360" cy="2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  <a:p>
            <a:r>
              <a:rPr lang="en-US" dirty="0"/>
              <a:t>Where do you experience marketing in everyday life?</a:t>
            </a:r>
          </a:p>
          <a:p>
            <a:r>
              <a:rPr lang="en-US" dirty="0"/>
              <a:t>What are the differences between marketing, branding, advertising, and sales? </a:t>
            </a:r>
          </a:p>
          <a:p>
            <a:r>
              <a:rPr lang="en-US" dirty="0"/>
              <a:t>What is the marketing concept? How does it differ from the production concept, the product concept,  or the selling concept?</a:t>
            </a:r>
          </a:p>
        </p:txBody>
      </p:sp>
    </p:spTree>
    <p:extLst>
      <p:ext uri="{BB962C8B-B14F-4D97-AF65-F5344CB8AC3E}">
        <p14:creationId xmlns:p14="http://schemas.microsoft.com/office/powerpoint/2010/main" val="119347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role of marketing in building and managing customer relationships?</a:t>
            </a:r>
          </a:p>
          <a:p>
            <a:r>
              <a:rPr lang="en-US" dirty="0"/>
              <a:t>How do different types of organizations, such as non-profits, consumer product (B2C) firms and business-to-business (B2B) organizations, use marketing?</a:t>
            </a:r>
          </a:p>
          <a:p>
            <a:r>
              <a:rPr lang="en-US" dirty="0"/>
              <a:t>How does marketing create value for the consumer, the company, and society?</a:t>
            </a:r>
          </a:p>
        </p:txBody>
      </p:sp>
    </p:spTree>
    <p:extLst>
      <p:ext uri="{BB962C8B-B14F-4D97-AF65-F5344CB8AC3E}">
        <p14:creationId xmlns:p14="http://schemas.microsoft.com/office/powerpoint/2010/main" val="25555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function of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Marketing brings value to customers, whom the business seeks to identify, satisfy, and retain.</a:t>
            </a:r>
          </a:p>
        </p:txBody>
      </p:sp>
      <p:pic>
        <p:nvPicPr>
          <p:cNvPr id="7" name="Picture 6" descr="Amazon recommendations for you. There are pictures of four books about unicorns and a book about the 50 state quarter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1" y="3866644"/>
            <a:ext cx="83343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Exchange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The act of obtaining a desired object from someone by offering something of value in return</a:t>
            </a:r>
          </a:p>
          <a:p>
            <a:pPr lvl="1"/>
            <a:r>
              <a:rPr lang="en-US" dirty="0"/>
              <a:t>Customer (or buyer)</a:t>
            </a:r>
          </a:p>
          <a:p>
            <a:pPr lvl="1"/>
            <a:r>
              <a:rPr lang="en-US" dirty="0"/>
              <a:t>Product</a:t>
            </a:r>
          </a:p>
          <a:p>
            <a:pPr lvl="1"/>
            <a:r>
              <a:rPr lang="en-US" dirty="0"/>
              <a:t>Provider (or seller)</a:t>
            </a:r>
          </a:p>
          <a:p>
            <a:pPr lvl="1"/>
            <a:r>
              <a:rPr lang="en-US" dirty="0"/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37274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A0C0-C2E7-6043-A9CD-BDC79137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Role of Marketing</a:t>
            </a:r>
          </a:p>
        </p:txBody>
      </p:sp>
      <p:pic>
        <p:nvPicPr>
          <p:cNvPr id="5" name="Picture 4" descr="Title: The Role of Marketing. Identify customers: understand customer wants and needs; identify who to target and how to reach them. Satisfy customers: Make the right product or service available to the right people at the right time. Retain customers: give customers a reason to keep coming back; find new opportunities to win their business.">
            <a:extLst>
              <a:ext uri="{FF2B5EF4-FFF2-40B4-BE49-F238E27FC236}">
                <a16:creationId xmlns:a16="http://schemas.microsoft.com/office/drawing/2014/main" id="{F2C1E432-5E79-AE40-BA09-8127AA288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33350"/>
            <a:ext cx="7632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 Advertising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Advertising uses paid notices in different forms of media to draw public attention to a company, product, or message, usually for the purpose of selling products or services </a:t>
            </a:r>
            <a:r>
              <a:rPr lang="en-US" dirty="0">
                <a:hlinkClick r:id="rId3" tooltip="http://www.thefreedictionary.com/advertising"/>
              </a:rPr>
              <a:t>[1]</a:t>
            </a:r>
            <a:r>
              <a:rPr lang="en-US" dirty="0"/>
              <a:t> </a:t>
            </a:r>
          </a:p>
          <a:p>
            <a:r>
              <a:rPr lang="en-US" dirty="0"/>
              <a:t>Advertising is one of many tools marketers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7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Branding is the process of “creating a unique name and image for a product in the consumer’s mind”</a:t>
            </a:r>
            <a:r>
              <a:rPr lang="en-US" baseline="30000" dirty="0"/>
              <a:t> </a:t>
            </a:r>
            <a:r>
              <a:rPr lang="en-US" baseline="30000" dirty="0">
                <a:hlinkClick r:id="rId3" tooltip="http://www.businessdictionary.com/definition/branding.html)"/>
              </a:rPr>
              <a:t>[1]</a:t>
            </a:r>
            <a:r>
              <a:rPr lang="en-US" baseline="30000" dirty="0"/>
              <a:t> </a:t>
            </a:r>
          </a:p>
          <a:p>
            <a:r>
              <a:rPr lang="en-US" dirty="0"/>
              <a:t>Marketing builds brands, and branding is an important strategic consideration in marketing, but marketing is broader than branding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6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vs. 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Sales is the process of actually selling products or services </a:t>
            </a:r>
          </a:p>
          <a:p>
            <a:r>
              <a:rPr lang="en-US" dirty="0"/>
              <a:t>Effective marketing aligns well with the sales process and leads to increased sales, but there is more to marketing than just supporting sales</a:t>
            </a:r>
          </a:p>
        </p:txBody>
      </p:sp>
    </p:spTree>
    <p:extLst>
      <p:ext uri="{BB962C8B-B14F-4D97-AF65-F5344CB8AC3E}">
        <p14:creationId xmlns:p14="http://schemas.microsoft.com/office/powerpoint/2010/main" val="364542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89DA-62D5-CD40-96C1-2CFBCE5B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Orientations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C84D-6544-5141-A015-0A290B107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/>
              <a:t>The Marketing Concept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Success depends on doing better than competitors at understanding, creating, delivering, and communicating value to their target customers</a:t>
            </a:r>
            <a:endParaRPr lang="en-US" sz="2200" dirty="0"/>
          </a:p>
          <a:p>
            <a:r>
              <a:rPr lang="en-US" sz="2200" b="1" dirty="0"/>
              <a:t>The Product Concept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Success depends on creating the best, most innovative product for the lowest price</a:t>
            </a:r>
            <a:endParaRPr lang="en-US" sz="2200" dirty="0"/>
          </a:p>
          <a:p>
            <a:r>
              <a:rPr lang="en-US" sz="2200" b="1" dirty="0"/>
              <a:t>The Sales Concept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Success depends on a good sales team with the right tools and incentives. </a:t>
            </a:r>
            <a:endParaRPr lang="en-US" sz="2200" dirty="0"/>
          </a:p>
          <a:p>
            <a:r>
              <a:rPr lang="en-US" sz="2200" b="1" dirty="0"/>
              <a:t>The Production Concept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Success depends on low production costs, highly efficient processes, and mass distribution.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67114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" id="{4F637C6D-1591-2F48-982C-BF042D1A9B6F}" vid="{2D10DAE7-C26F-6247-AFB5-CFF9FFBE0B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</Template>
  <TotalTime>3210</TotalTime>
  <Words>1317</Words>
  <Application>Microsoft Macintosh PowerPoint</Application>
  <PresentationFormat>Widescreen</PresentationFormat>
  <Paragraphs>139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GillSans Light</vt:lpstr>
      <vt:lpstr>Tahoma</vt:lpstr>
      <vt:lpstr>marketing</vt:lpstr>
      <vt:lpstr>Principles of Marketing</vt:lpstr>
      <vt:lpstr>What is Marketing?</vt:lpstr>
      <vt:lpstr>What is the function of marketing?</vt:lpstr>
      <vt:lpstr>The Exchange Process</vt:lpstr>
      <vt:lpstr>The Role of Marketing</vt:lpstr>
      <vt:lpstr>Marketing vs. Advertising</vt:lpstr>
      <vt:lpstr>Marketing vs. Branding</vt:lpstr>
      <vt:lpstr>Marketing vs. Sales</vt:lpstr>
      <vt:lpstr>Company Orientations</vt:lpstr>
      <vt:lpstr>Relationship Stages</vt:lpstr>
      <vt:lpstr>Stage 1: Meeting and Getting Acquainted </vt:lpstr>
      <vt:lpstr>Stage 2: Providing a Satisfying Experience</vt:lpstr>
      <vt:lpstr>Stage 3: Sustaining a Committed Relationship</vt:lpstr>
      <vt:lpstr>What is Customer Lifetime Value?</vt:lpstr>
      <vt:lpstr>How Do Strong Customer Relationships Help a Business?</vt:lpstr>
      <vt:lpstr>Goals of Marketing </vt:lpstr>
      <vt:lpstr>Difference Between Customers and Consumers</vt:lpstr>
      <vt:lpstr>B2B vs. B2C</vt:lpstr>
      <vt:lpstr>Practice Question 1</vt:lpstr>
      <vt:lpstr>Practice Question 2</vt:lpstr>
      <vt:lpstr>Practice Question 3</vt:lpstr>
      <vt:lpstr>How does Marketing Serve Customers?</vt:lpstr>
      <vt:lpstr>How Does Marketing Serve Society?</vt:lpstr>
      <vt:lpstr>Quick Review</vt:lpstr>
      <vt:lpstr>More Quick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Liebman</dc:creator>
  <cp:lastModifiedBy>anika@lumenlearning.com</cp:lastModifiedBy>
  <cp:revision>66</cp:revision>
  <dcterms:created xsi:type="dcterms:W3CDTF">2017-01-24T14:54:50Z</dcterms:created>
  <dcterms:modified xsi:type="dcterms:W3CDTF">2020-07-21T23:59:15Z</dcterms:modified>
</cp:coreProperties>
</file>